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7" r:id="rId1"/>
  </p:sldMasterIdLst>
  <p:notesMasterIdLst>
    <p:notesMasterId r:id="rId14"/>
  </p:notesMasterIdLst>
  <p:handoutMasterIdLst>
    <p:handoutMasterId r:id="rId15"/>
  </p:handoutMasterIdLst>
  <p:sldIdLst>
    <p:sldId id="403" r:id="rId2"/>
    <p:sldId id="414" r:id="rId3"/>
    <p:sldId id="383" r:id="rId4"/>
    <p:sldId id="407" r:id="rId5"/>
    <p:sldId id="384" r:id="rId6"/>
    <p:sldId id="415" r:id="rId7"/>
    <p:sldId id="404" r:id="rId8"/>
    <p:sldId id="386" r:id="rId9"/>
    <p:sldId id="387" r:id="rId10"/>
    <p:sldId id="405" r:id="rId11"/>
    <p:sldId id="406" r:id="rId12"/>
    <p:sldId id="280" r:id="rId13"/>
  </p:sldIdLst>
  <p:sldSz cx="9144000" cy="6858000" type="screen4x3"/>
  <p:notesSz cx="6742113" cy="9874250"/>
  <p:defaultTextStyle>
    <a:defPPr>
      <a:defRPr lang="es-ES"/>
    </a:defPPr>
    <a:lvl1pPr marL="0" algn="l" defTabSz="914400" rtl="0" eaLnBrk="1" latinLnBrk="0" hangingPunct="1">
      <a:defRPr lang="es-ES" sz="1800" kern="1200">
        <a:solidFill>
          <a:schemeClr val="tx1"/>
        </a:solidFill>
        <a:latin typeface="+mn-lt"/>
        <a:ea typeface="+mn-ea"/>
        <a:cs typeface="+mn-cs"/>
      </a:defRPr>
    </a:lvl1pPr>
    <a:lvl2pPr marL="457200" algn="l" defTabSz="914400" rtl="0" eaLnBrk="1" latinLnBrk="0" hangingPunct="1">
      <a:defRPr lang="es-ES" sz="1800" kern="1200">
        <a:solidFill>
          <a:schemeClr val="tx1"/>
        </a:solidFill>
        <a:latin typeface="+mn-lt"/>
        <a:ea typeface="+mn-ea"/>
        <a:cs typeface="+mn-cs"/>
      </a:defRPr>
    </a:lvl2pPr>
    <a:lvl3pPr marL="914400" algn="l" defTabSz="914400" rtl="0" eaLnBrk="1" latinLnBrk="0" hangingPunct="1">
      <a:defRPr lang="es-ES" sz="1800" kern="1200">
        <a:solidFill>
          <a:schemeClr val="tx1"/>
        </a:solidFill>
        <a:latin typeface="+mn-lt"/>
        <a:ea typeface="+mn-ea"/>
        <a:cs typeface="+mn-cs"/>
      </a:defRPr>
    </a:lvl3pPr>
    <a:lvl4pPr marL="1371600" algn="l" defTabSz="914400" rtl="0" eaLnBrk="1" latinLnBrk="0" hangingPunct="1">
      <a:defRPr lang="es-ES" sz="1800" kern="1200">
        <a:solidFill>
          <a:schemeClr val="tx1"/>
        </a:solidFill>
        <a:latin typeface="+mn-lt"/>
        <a:ea typeface="+mn-ea"/>
        <a:cs typeface="+mn-cs"/>
      </a:defRPr>
    </a:lvl4pPr>
    <a:lvl5pPr marL="1828800" algn="l" defTabSz="914400" rtl="0" eaLnBrk="1" latinLnBrk="0" hangingPunct="1">
      <a:defRPr lang="es-ES" sz="1800" kern="1200">
        <a:solidFill>
          <a:schemeClr val="tx1"/>
        </a:solidFill>
        <a:latin typeface="+mn-lt"/>
        <a:ea typeface="+mn-ea"/>
        <a:cs typeface="+mn-cs"/>
      </a:defRPr>
    </a:lvl5pPr>
    <a:lvl6pPr marL="2286000" algn="l" defTabSz="914400" rtl="0" eaLnBrk="1" latinLnBrk="0" hangingPunct="1">
      <a:defRPr lang="es-ES" sz="1800" kern="1200">
        <a:solidFill>
          <a:schemeClr val="tx1"/>
        </a:solidFill>
        <a:latin typeface="+mn-lt"/>
        <a:ea typeface="+mn-ea"/>
        <a:cs typeface="+mn-cs"/>
      </a:defRPr>
    </a:lvl6pPr>
    <a:lvl7pPr marL="2743200" algn="l" defTabSz="914400" rtl="0" eaLnBrk="1" latinLnBrk="0" hangingPunct="1">
      <a:defRPr lang="es-ES" sz="1800" kern="1200">
        <a:solidFill>
          <a:schemeClr val="tx1"/>
        </a:solidFill>
        <a:latin typeface="+mn-lt"/>
        <a:ea typeface="+mn-ea"/>
        <a:cs typeface="+mn-cs"/>
      </a:defRPr>
    </a:lvl7pPr>
    <a:lvl8pPr marL="3200400" algn="l" defTabSz="914400" rtl="0" eaLnBrk="1" latinLnBrk="0" hangingPunct="1">
      <a:defRPr lang="es-ES" sz="1800" kern="1200">
        <a:solidFill>
          <a:schemeClr val="tx1"/>
        </a:solidFill>
        <a:latin typeface="+mn-lt"/>
        <a:ea typeface="+mn-ea"/>
        <a:cs typeface="+mn-cs"/>
      </a:defRPr>
    </a:lvl8pPr>
    <a:lvl9pPr marL="3657600" algn="l" defTabSz="914400" rtl="0" eaLnBrk="1" latinLnBrk="0" hangingPunct="1">
      <a:defRPr lang="es-ES"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ción" id="{CB6BBEF7-9717-4733-A929-535518E6EBF6}">
          <p14:sldIdLst>
            <p14:sldId id="403"/>
            <p14:sldId id="414"/>
            <p14:sldId id="383"/>
            <p14:sldId id="407"/>
            <p14:sldId id="384"/>
            <p14:sldId id="415"/>
            <p14:sldId id="404"/>
            <p14:sldId id="386"/>
            <p14:sldId id="387"/>
            <p14:sldId id="405"/>
            <p14:sldId id="406"/>
            <p14:sldId id="28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2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4D9"/>
    <a:srgbClr val="003399"/>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32" autoAdjust="0"/>
    <p:restoredTop sz="79484" autoAdjust="0"/>
  </p:normalViewPr>
  <p:slideViewPr>
    <p:cSldViewPr>
      <p:cViewPr varScale="1">
        <p:scale>
          <a:sx n="44" d="100"/>
          <a:sy n="44" d="100"/>
        </p:scale>
        <p:origin x="1488" y="43"/>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650" y="-78"/>
      </p:cViewPr>
      <p:guideLst>
        <p:guide orient="horz" pos="3110"/>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0"/>
            <a:ext cx="2921582" cy="493712"/>
          </a:xfrm>
          <a:prstGeom prst="rect">
            <a:avLst/>
          </a:prstGeom>
        </p:spPr>
        <p:txBody>
          <a:bodyPr vert="horz" lIns="90833" tIns="45416" rIns="90833" bIns="45416" rtlCol="0"/>
          <a:lstStyle>
            <a:lvl1pPr algn="l">
              <a:defRPr sz="1200"/>
            </a:lvl1pPr>
          </a:lstStyle>
          <a:p>
            <a:endParaRPr lang="es-ES"/>
          </a:p>
        </p:txBody>
      </p:sp>
      <p:sp>
        <p:nvSpPr>
          <p:cNvPr id="3" name="2 Marcador de fecha"/>
          <p:cNvSpPr>
            <a:spLocks noGrp="1"/>
          </p:cNvSpPr>
          <p:nvPr>
            <p:ph type="dt" sz="quarter" idx="1"/>
          </p:nvPr>
        </p:nvSpPr>
        <p:spPr>
          <a:xfrm>
            <a:off x="3818972" y="0"/>
            <a:ext cx="2921582" cy="493712"/>
          </a:xfrm>
          <a:prstGeom prst="rect">
            <a:avLst/>
          </a:prstGeom>
        </p:spPr>
        <p:txBody>
          <a:bodyPr vert="horz" lIns="90833" tIns="45416" rIns="90833" bIns="45416" rtlCol="0"/>
          <a:lstStyle>
            <a:lvl1pPr algn="r">
              <a:defRPr sz="1200"/>
            </a:lvl1pPr>
          </a:lstStyle>
          <a:p>
            <a:fld id="{C93A524A-1DCD-454B-9D73-0BF80860FF46}" type="datetimeFigureOut">
              <a:rPr lang="es-ES" smtClean="0"/>
              <a:pPr/>
              <a:t>23/11/2018</a:t>
            </a:fld>
            <a:endParaRPr lang="es-ES"/>
          </a:p>
        </p:txBody>
      </p:sp>
      <p:sp>
        <p:nvSpPr>
          <p:cNvPr id="4" name="3 Marcador de pie de página"/>
          <p:cNvSpPr>
            <a:spLocks noGrp="1"/>
          </p:cNvSpPr>
          <p:nvPr>
            <p:ph type="ftr" sz="quarter" idx="2"/>
          </p:nvPr>
        </p:nvSpPr>
        <p:spPr>
          <a:xfrm>
            <a:off x="2" y="9378825"/>
            <a:ext cx="2921582" cy="493712"/>
          </a:xfrm>
          <a:prstGeom prst="rect">
            <a:avLst/>
          </a:prstGeom>
        </p:spPr>
        <p:txBody>
          <a:bodyPr vert="horz" lIns="90833" tIns="45416" rIns="90833" bIns="45416"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18972" y="9378825"/>
            <a:ext cx="2921582" cy="493712"/>
          </a:xfrm>
          <a:prstGeom prst="rect">
            <a:avLst/>
          </a:prstGeom>
        </p:spPr>
        <p:txBody>
          <a:bodyPr vert="horz" lIns="90833" tIns="45416" rIns="90833" bIns="45416" rtlCol="0" anchor="b"/>
          <a:lstStyle>
            <a:lvl1pPr algn="r">
              <a:defRPr sz="1200"/>
            </a:lvl1pPr>
          </a:lstStyle>
          <a:p>
            <a:fld id="{37CDE9C4-6686-475F-9CF5-F4B4FA4AA274}" type="slidenum">
              <a:rPr lang="es-ES" smtClean="0"/>
              <a:pPr/>
              <a:t>‹Nº›</a:t>
            </a:fld>
            <a:endParaRPr lang="es-ES"/>
          </a:p>
        </p:txBody>
      </p:sp>
    </p:spTree>
    <p:extLst>
      <p:ext uri="{BB962C8B-B14F-4D97-AF65-F5344CB8AC3E}">
        <p14:creationId xmlns:p14="http://schemas.microsoft.com/office/powerpoint/2010/main" val="56062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21582" cy="493712"/>
          </a:xfrm>
          <a:prstGeom prst="rect">
            <a:avLst/>
          </a:prstGeom>
        </p:spPr>
        <p:txBody>
          <a:bodyPr vert="horz" lIns="90833" tIns="45416" rIns="90833" bIns="45416" rtlCol="0"/>
          <a:lstStyle>
            <a:lvl1pPr algn="l" latinLnBrk="0">
              <a:defRPr lang="es-ES" sz="1200"/>
            </a:lvl1pPr>
          </a:lstStyle>
          <a:p>
            <a:endParaRPr lang="es-ES"/>
          </a:p>
        </p:txBody>
      </p:sp>
      <p:sp>
        <p:nvSpPr>
          <p:cNvPr id="3" name="Date Placeholder 2"/>
          <p:cNvSpPr>
            <a:spLocks noGrp="1"/>
          </p:cNvSpPr>
          <p:nvPr>
            <p:ph type="dt" idx="1"/>
          </p:nvPr>
        </p:nvSpPr>
        <p:spPr>
          <a:xfrm>
            <a:off x="3818972" y="0"/>
            <a:ext cx="2921582" cy="493712"/>
          </a:xfrm>
          <a:prstGeom prst="rect">
            <a:avLst/>
          </a:prstGeom>
        </p:spPr>
        <p:txBody>
          <a:bodyPr vert="horz" lIns="90833" tIns="45416" rIns="90833" bIns="45416" rtlCol="0"/>
          <a:lstStyle>
            <a:lvl1pPr algn="r" latinLnBrk="0">
              <a:defRPr lang="es-ES" sz="1200"/>
            </a:lvl1pPr>
          </a:lstStyle>
          <a:p>
            <a:fld id="{00F830A1-3891-4B82-A120-081866556DA0}" type="datetimeFigureOut">
              <a:rPr lang="es-ES"/>
              <a:pPr/>
              <a:t>23/11/2018</a:t>
            </a:fld>
            <a:endParaRPr lang="es-ES"/>
          </a:p>
        </p:txBody>
      </p:sp>
      <p:sp>
        <p:nvSpPr>
          <p:cNvPr id="4" name="Slide Image Placeholder 3"/>
          <p:cNvSpPr>
            <a:spLocks noGrp="1" noRot="1" noChangeAspect="1"/>
          </p:cNvSpPr>
          <p:nvPr>
            <p:ph type="sldImg" idx="2"/>
          </p:nvPr>
        </p:nvSpPr>
        <p:spPr>
          <a:xfrm>
            <a:off x="903288" y="741363"/>
            <a:ext cx="4935537" cy="3702050"/>
          </a:xfrm>
          <a:prstGeom prst="rect">
            <a:avLst/>
          </a:prstGeom>
          <a:noFill/>
          <a:ln w="12700">
            <a:solidFill>
              <a:prstClr val="black"/>
            </a:solidFill>
          </a:ln>
        </p:spPr>
        <p:txBody>
          <a:bodyPr vert="horz" lIns="90833" tIns="45416" rIns="90833" bIns="45416" rtlCol="0" anchor="ctr"/>
          <a:lstStyle/>
          <a:p>
            <a:endParaRPr lang="es-ES"/>
          </a:p>
        </p:txBody>
      </p:sp>
      <p:sp>
        <p:nvSpPr>
          <p:cNvPr id="5" name="Notes Placeholder 4"/>
          <p:cNvSpPr>
            <a:spLocks noGrp="1"/>
          </p:cNvSpPr>
          <p:nvPr>
            <p:ph type="body" sz="quarter" idx="3"/>
          </p:nvPr>
        </p:nvSpPr>
        <p:spPr>
          <a:xfrm>
            <a:off x="674212" y="4690269"/>
            <a:ext cx="5393690" cy="4443413"/>
          </a:xfrm>
          <a:prstGeom prst="rect">
            <a:avLst/>
          </a:prstGeom>
        </p:spPr>
        <p:txBody>
          <a:bodyPr vert="horz" lIns="90833" tIns="45416" rIns="90833" bIns="45416"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Footer Placeholder 5"/>
          <p:cNvSpPr>
            <a:spLocks noGrp="1"/>
          </p:cNvSpPr>
          <p:nvPr>
            <p:ph type="ftr" sz="quarter" idx="4"/>
          </p:nvPr>
        </p:nvSpPr>
        <p:spPr>
          <a:xfrm>
            <a:off x="2" y="9378825"/>
            <a:ext cx="2921582" cy="493712"/>
          </a:xfrm>
          <a:prstGeom prst="rect">
            <a:avLst/>
          </a:prstGeom>
        </p:spPr>
        <p:txBody>
          <a:bodyPr vert="horz" lIns="90833" tIns="45416" rIns="90833" bIns="45416" rtlCol="0" anchor="b"/>
          <a:lstStyle>
            <a:lvl1pPr algn="l" latinLnBrk="0">
              <a:defRPr lang="es-ES" sz="1200"/>
            </a:lvl1pPr>
          </a:lstStyle>
          <a:p>
            <a:endParaRPr lang="es-ES"/>
          </a:p>
        </p:txBody>
      </p:sp>
      <p:sp>
        <p:nvSpPr>
          <p:cNvPr id="7" name="Slide Number Placeholder 6"/>
          <p:cNvSpPr>
            <a:spLocks noGrp="1"/>
          </p:cNvSpPr>
          <p:nvPr>
            <p:ph type="sldNum" sz="quarter" idx="5"/>
          </p:nvPr>
        </p:nvSpPr>
        <p:spPr>
          <a:xfrm>
            <a:off x="3818972" y="9378825"/>
            <a:ext cx="2921582" cy="493712"/>
          </a:xfrm>
          <a:prstGeom prst="rect">
            <a:avLst/>
          </a:prstGeom>
        </p:spPr>
        <p:txBody>
          <a:bodyPr vert="horz" lIns="90833" tIns="45416" rIns="90833" bIns="45416" rtlCol="0" anchor="b"/>
          <a:lstStyle>
            <a:lvl1pPr algn="r" latinLnBrk="0">
              <a:defRPr lang="es-ES" sz="1200"/>
            </a:lvl1pPr>
          </a:lstStyle>
          <a:p>
            <a:fld id="{58CC9574-A819-4FE4-99A7-1E27AD09ADC2}" type="slidenum">
              <a:rPr/>
              <a:pPr/>
              <a:t>‹Nº›</a:t>
            </a:fld>
            <a:endParaRPr lang="es-ES"/>
          </a:p>
        </p:txBody>
      </p:sp>
    </p:spTree>
    <p:extLst>
      <p:ext uri="{BB962C8B-B14F-4D97-AF65-F5344CB8AC3E}">
        <p14:creationId xmlns:p14="http://schemas.microsoft.com/office/powerpoint/2010/main" val="938416368"/>
      </p:ext>
    </p:extLst>
  </p:cSld>
  <p:clrMap bg1="lt1" tx1="dk1" bg2="lt2" tx2="dk2" accent1="accent1" accent2="accent2" accent3="accent3" accent4="accent4" accent5="accent5" accent6="accent6" hlink="hlink" folHlink="folHlink"/>
  <p:notesStyle>
    <a:lvl1pPr marL="0" algn="l" defTabSz="914400" rtl="0" eaLnBrk="1" latinLnBrk="0" hangingPunct="1">
      <a:defRPr lang="es-ES" sz="1200" kern="1200">
        <a:solidFill>
          <a:schemeClr val="tx1"/>
        </a:solidFill>
        <a:latin typeface="+mn-lt"/>
        <a:ea typeface="+mn-ea"/>
        <a:cs typeface="+mn-cs"/>
      </a:defRPr>
    </a:lvl1pPr>
    <a:lvl2pPr marL="457200" algn="l" defTabSz="914400" rtl="0" eaLnBrk="1" latinLnBrk="0" hangingPunct="1">
      <a:defRPr lang="es-ES" sz="1200" kern="1200">
        <a:solidFill>
          <a:schemeClr val="tx1"/>
        </a:solidFill>
        <a:latin typeface="+mn-lt"/>
        <a:ea typeface="+mn-ea"/>
        <a:cs typeface="+mn-cs"/>
      </a:defRPr>
    </a:lvl2pPr>
    <a:lvl3pPr marL="914400" algn="l" defTabSz="914400" rtl="0" eaLnBrk="1" latinLnBrk="0" hangingPunct="1">
      <a:defRPr lang="es-ES" sz="1200" kern="1200">
        <a:solidFill>
          <a:schemeClr val="tx1"/>
        </a:solidFill>
        <a:latin typeface="+mn-lt"/>
        <a:ea typeface="+mn-ea"/>
        <a:cs typeface="+mn-cs"/>
      </a:defRPr>
    </a:lvl3pPr>
    <a:lvl4pPr marL="1371600" algn="l" defTabSz="914400" rtl="0" eaLnBrk="1" latinLnBrk="0" hangingPunct="1">
      <a:defRPr lang="es-ES" sz="1200" kern="1200">
        <a:solidFill>
          <a:schemeClr val="tx1"/>
        </a:solidFill>
        <a:latin typeface="+mn-lt"/>
        <a:ea typeface="+mn-ea"/>
        <a:cs typeface="+mn-cs"/>
      </a:defRPr>
    </a:lvl4pPr>
    <a:lvl5pPr marL="1828800" algn="l" defTabSz="914400" rtl="0" eaLnBrk="1" latinLnBrk="0" hangingPunct="1">
      <a:defRPr lang="es-ES" sz="1200" kern="1200">
        <a:solidFill>
          <a:schemeClr val="tx1"/>
        </a:solidFill>
        <a:latin typeface="+mn-lt"/>
        <a:ea typeface="+mn-ea"/>
        <a:cs typeface="+mn-cs"/>
      </a:defRPr>
    </a:lvl5pPr>
    <a:lvl6pPr marL="2286000" algn="l" defTabSz="914400" rtl="0" eaLnBrk="1" latinLnBrk="0" hangingPunct="1">
      <a:defRPr lang="es-ES" sz="1200" kern="1200">
        <a:solidFill>
          <a:schemeClr val="tx1"/>
        </a:solidFill>
        <a:latin typeface="+mn-lt"/>
        <a:ea typeface="+mn-ea"/>
        <a:cs typeface="+mn-cs"/>
      </a:defRPr>
    </a:lvl6pPr>
    <a:lvl7pPr marL="2743200" algn="l" defTabSz="914400" rtl="0" eaLnBrk="1" latinLnBrk="0" hangingPunct="1">
      <a:defRPr lang="es-ES" sz="1200" kern="1200">
        <a:solidFill>
          <a:schemeClr val="tx1"/>
        </a:solidFill>
        <a:latin typeface="+mn-lt"/>
        <a:ea typeface="+mn-ea"/>
        <a:cs typeface="+mn-cs"/>
      </a:defRPr>
    </a:lvl7pPr>
    <a:lvl8pPr marL="3200400" algn="l" defTabSz="914400" rtl="0" eaLnBrk="1" latinLnBrk="0" hangingPunct="1">
      <a:defRPr lang="es-ES" sz="1200" kern="1200">
        <a:solidFill>
          <a:schemeClr val="tx1"/>
        </a:solidFill>
        <a:latin typeface="+mn-lt"/>
        <a:ea typeface="+mn-ea"/>
        <a:cs typeface="+mn-cs"/>
      </a:defRPr>
    </a:lvl8pPr>
    <a:lvl9pPr marL="3657600" algn="l" defTabSz="914400" rtl="0" eaLnBrk="1" latinLnBrk="0" hangingPunct="1">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ln>
            <a:solidFill>
              <a:schemeClr val="accent1"/>
            </a:solidFill>
            <a:prstDash val="dash"/>
          </a:ln>
        </p:spPr>
        <p:txBody>
          <a:bodyPr/>
          <a:lstStyle/>
          <a:p>
            <a:pPr algn="just"/>
            <a:endParaRPr lang="es-ES" dirty="0" smtClean="0"/>
          </a:p>
        </p:txBody>
      </p:sp>
      <p:sp>
        <p:nvSpPr>
          <p:cNvPr id="4" name="Slide Number Placeholder 3"/>
          <p:cNvSpPr>
            <a:spLocks noGrp="1"/>
          </p:cNvSpPr>
          <p:nvPr>
            <p:ph type="sldNum" sz="quarter" idx="10"/>
          </p:nvPr>
        </p:nvSpPr>
        <p:spPr/>
        <p:txBody>
          <a:bodyPr/>
          <a:lstStyle/>
          <a:p>
            <a:fld id="{58CC9574-A819-4FE4-99A7-1E27AD09ADC2}" type="slidenum">
              <a:rPr lang="es-ES" smtClean="0"/>
              <a:pPr/>
              <a:t>1</a:t>
            </a:fld>
            <a:endParaRPr lang="es-ES" dirty="0"/>
          </a:p>
        </p:txBody>
      </p:sp>
    </p:spTree>
    <p:extLst>
      <p:ext uri="{BB962C8B-B14F-4D97-AF65-F5344CB8AC3E}">
        <p14:creationId xmlns:p14="http://schemas.microsoft.com/office/powerpoint/2010/main" val="1634580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lnSpcReduction="10000"/>
          </a:bodyPr>
          <a:lstStyle/>
          <a:p>
            <a:pPr algn="just"/>
            <a:r>
              <a:rPr lang="es-ES" dirty="0"/>
              <a:t>De manera especial, tras los episodios de pesca tan explosiva de la caballa que obligaban además a muchos barcos de Asturias y Galicia a desplazarse al PV para poder pescarla, dada la corta duración de la pesquería, se estimó conveniente avanzar en un sistema de reparto de cuotas individuales por barco. Sin embargo, no todas las flotas mostraron su acuerdo para introducir estas cuotas individuales. </a:t>
            </a:r>
          </a:p>
          <a:p>
            <a:pPr algn="just"/>
            <a:endParaRPr lang="es-ES" dirty="0"/>
          </a:p>
          <a:p>
            <a:pPr algn="just"/>
            <a:r>
              <a:rPr lang="es-ES" dirty="0"/>
              <a:t>Con ello se mantenía un sistema mixto, con flotas con cuotas individuales por barco y otras que continuaban con gestión conjunta con cuota trimestral. Los repartos individuales de cuota en el CNW se introdujeron para los barcos de cerco (cuotas de caballa y jurel) y para los de PF y volanta (cuotas de merluza). Las cesiones temporales de cuota entre barcos de la misma modalidad se limitaron a los censos de volanta y PF, siempre entre barcos del mismo censo. Posteriormente, con la modificación de la Orden de 2015, modificación fundamentalmente de forma más que de fondo, pues el principal motivo fue que la orden tuviera dictamen del Consejo de Estado, se introdujo la posibilidad de que para los barcos de cerco así como las provincias, en el caso de otras artes, se pudieran hacer cesiones temporales.</a:t>
            </a:r>
          </a:p>
          <a:p>
            <a:pPr algn="just"/>
            <a:endParaRPr lang="es-ES" dirty="0"/>
          </a:p>
          <a:p>
            <a:pPr algn="just"/>
            <a:r>
              <a:rPr lang="es-ES" dirty="0"/>
              <a:t>Además, para los barcos de arrastre de fondo del CNW, que ya tenían cuotas individuales desde 2010, se introdujo la posibilidad de hacer transferencias definitivas. Esto ha hecho que desde 2015 se haya producido un ajuste importante en el número de unidades operativas en este censo, que han pasado de 101 a 77. (¡Ojo con esto! Si bien es cierto, </a:t>
            </a:r>
            <a:r>
              <a:rPr lang="es-ES" dirty="0" err="1"/>
              <a:t>PescaGalicia</a:t>
            </a:r>
            <a:r>
              <a:rPr lang="es-ES" dirty="0"/>
              <a:t> se ha opuesto a esas transferencias definitivas y critica precisamente eso, la desaparición de barcos que ha hecho que la flota haya disminuido).</a:t>
            </a:r>
          </a:p>
        </p:txBody>
      </p:sp>
      <p:sp>
        <p:nvSpPr>
          <p:cNvPr id="4" name="3 Marcador de número de diapositiva"/>
          <p:cNvSpPr>
            <a:spLocks noGrp="1"/>
          </p:cNvSpPr>
          <p:nvPr>
            <p:ph type="sldNum" sz="quarter" idx="10"/>
          </p:nvPr>
        </p:nvSpPr>
        <p:spPr/>
        <p:txBody>
          <a:bodyPr/>
          <a:lstStyle/>
          <a:p>
            <a:fld id="{58CC9574-A819-4FE4-99A7-1E27AD09ADC2}" type="slidenum">
              <a:rPr lang="es-ES" smtClean="0"/>
              <a:pPr/>
              <a:t>3</a:t>
            </a:fld>
            <a:endParaRPr lang="es-ES"/>
          </a:p>
        </p:txBody>
      </p:sp>
    </p:spTree>
    <p:extLst>
      <p:ext uri="{BB962C8B-B14F-4D97-AF65-F5344CB8AC3E}">
        <p14:creationId xmlns:p14="http://schemas.microsoft.com/office/powerpoint/2010/main" val="176072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a:t>Con las cuotas individuales, cada barco pasa a ser dueño del momento en que decide utilizar su cuota, pudiendo adaptarse así tanto al propio ciclo biológico de la especie (por ejemplo esperando a que la caballa llegue frente a sus costas sin tener que desplazarse) como al propio mercado (evitando acumular mucha oferta de pescado que hace bajar los precios o dejando por ejemplo una pequeña reserva de cuota de caballa para el segundo semestre en que se alcanzan mejores precios, especialmente en Galicia). </a:t>
            </a:r>
          </a:p>
          <a:p>
            <a:endParaRPr lang="es-ES" dirty="0"/>
          </a:p>
          <a:p>
            <a:r>
              <a:rPr lang="es-ES" dirty="0"/>
              <a:t>Por otro lado, se ofrece al propio sector un instrumento para regular ellos su actividad, también a través de la gestión conjunta de varios barcos donde, mediante acuerdos internos, se puede decidir el modo de acometer la campaña, siendo los propios pescadores los que deciden sobre su actividad. </a:t>
            </a:r>
          </a:p>
          <a:p>
            <a:endParaRPr lang="es-ES" dirty="0"/>
          </a:p>
          <a:p>
            <a:r>
              <a:rPr lang="es-ES" dirty="0"/>
              <a:t>Además, el control es mejor por parte de la Administración y también por parte del propio sector que a través de las comunicaciones que hace con el DEA puede saber cuánto lleva pescado y cuánto le queda disponible.</a:t>
            </a:r>
          </a:p>
        </p:txBody>
      </p:sp>
      <p:sp>
        <p:nvSpPr>
          <p:cNvPr id="4" name="3 Marcador de número de diapositiva"/>
          <p:cNvSpPr>
            <a:spLocks noGrp="1"/>
          </p:cNvSpPr>
          <p:nvPr>
            <p:ph type="sldNum" sz="quarter" idx="10"/>
          </p:nvPr>
        </p:nvSpPr>
        <p:spPr/>
        <p:txBody>
          <a:bodyPr/>
          <a:lstStyle/>
          <a:p>
            <a:fld id="{58CC9574-A819-4FE4-99A7-1E27AD09ADC2}" type="slidenum">
              <a:rPr lang="es-ES" smtClean="0"/>
              <a:pPr/>
              <a:t>5</a:t>
            </a:fld>
            <a:endParaRPr lang="es-ES"/>
          </a:p>
        </p:txBody>
      </p:sp>
    </p:spTree>
    <p:extLst>
      <p:ext uri="{BB962C8B-B14F-4D97-AF65-F5344CB8AC3E}">
        <p14:creationId xmlns:p14="http://schemas.microsoft.com/office/powerpoint/2010/main" val="980173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r>
              <a:rPr lang="es-ES" baseline="0" dirty="0" smtClean="0"/>
              <a:t>Por otro lado, el sistema de cesiones de cuota no ha sido todo lo eficaz que se esperaba, especialmente en el caso de las flotas de PF y volanta para las cuotas de merluza. La razón es que en esos censos hay mucha disparidad entre la actividad de las distintas unidades. Así, hay barcos que por porte y tradición en la actividad pescan mucho mientras que otros hacen poco uso de sus cuotas. Sin embargo, estas no fluyen entre las distintas unidades, en parte porque el sistema de cesiones no deja de estimular cierto comportamiento especulativo entre quienes están en disposición de ceder cuota al ser una actividad que normalmente está incluida en una transacción comercial. Desde el sector y siempre en conversaciones informales, ha habido quejas del elevado precio a pagar por poder conseguir kilos de cuota que no siempre han hecho rentable esa posibilidad. Además, las disputas internas dentro del propio sector, a veces realmente enconadas, no han propiciado un clima de colaboración plena entre ellos. </a:t>
            </a:r>
          </a:p>
          <a:p>
            <a:pPr algn="just"/>
            <a:endParaRPr lang="es-ES" baseline="0" dirty="0" smtClean="0"/>
          </a:p>
          <a:p>
            <a:pPr algn="just"/>
            <a:r>
              <a:rPr lang="es-ES" baseline="0" dirty="0" smtClean="0"/>
              <a:t>Además, el hecho de que estuvieran limitadas estas cesiones a barcos del mismo censo, tampoco ha ayudado. </a:t>
            </a:r>
          </a:p>
          <a:p>
            <a:pPr algn="just"/>
            <a:endParaRPr lang="es-ES" baseline="0" dirty="0" smtClean="0"/>
          </a:p>
          <a:p>
            <a:pPr algn="just"/>
            <a:r>
              <a:rPr lang="es-ES" baseline="0" dirty="0" smtClean="0"/>
              <a:t>Por el contrario, en la flota de arrastre sí parece haber funcionado bien el sistema. Ha ayudado la idiosincrasia de esta flota, con barcos que tienen cuota de hasta 9 stocks, que hacen una pesquería mixta y que tienen cierta especialización por parte de algunas unidades que hacen pesca más dirigida a determinadas especies como jurel, merluza o bacaladilla. Además, al distribuirse la flota por todo el caladero también hace que algunos barcos no accedan a algunas especies. Eso ocurre por ejemplo con el jurel, con barcos con cuota de jurel 8c que tiene su base y zona de pesca habitual muy alejada de esa zona (o viceversa con el jurel 9a), por lo que esa cuota que por lejanía a la zona no van a usar la pueden dedicar para cesiones a cambio de otras cuotas que sí utilicen.</a:t>
            </a:r>
          </a:p>
          <a:p>
            <a:pPr algn="just"/>
            <a:endParaRPr lang="es-ES" baseline="0" dirty="0" smtClean="0"/>
          </a:p>
          <a:p>
            <a:pPr algn="just"/>
            <a:r>
              <a:rPr lang="es-ES" baseline="0" dirty="0" smtClean="0"/>
              <a:t>Por último, la orden prevé la posibilidad de </a:t>
            </a:r>
            <a:endParaRPr lang="es-ES" dirty="0" smtClean="0"/>
          </a:p>
          <a:p>
            <a:pPr algn="just"/>
            <a:endParaRPr lang="es-ES" dirty="0"/>
          </a:p>
        </p:txBody>
      </p:sp>
      <p:sp>
        <p:nvSpPr>
          <p:cNvPr id="4" name="Marcador de número de diapositiva 3"/>
          <p:cNvSpPr>
            <a:spLocks noGrp="1"/>
          </p:cNvSpPr>
          <p:nvPr>
            <p:ph type="sldNum" sz="quarter" idx="10"/>
          </p:nvPr>
        </p:nvSpPr>
        <p:spPr/>
        <p:txBody>
          <a:bodyPr/>
          <a:lstStyle/>
          <a:p>
            <a:fld id="{58CC9574-A819-4FE4-99A7-1E27AD09ADC2}" type="slidenum">
              <a:rPr lang="es-ES" smtClean="0"/>
              <a:pPr/>
              <a:t>7</a:t>
            </a:fld>
            <a:endParaRPr lang="es-ES"/>
          </a:p>
        </p:txBody>
      </p:sp>
    </p:spTree>
    <p:extLst>
      <p:ext uri="{BB962C8B-B14F-4D97-AF65-F5344CB8AC3E}">
        <p14:creationId xmlns:p14="http://schemas.microsoft.com/office/powerpoint/2010/main" val="4197600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algn="just"/>
            <a:r>
              <a:rPr lang="es-ES" dirty="0"/>
              <a:t>Se quiere ampliar la posibilidad de hacer cesiones temporales de cuota con la idea de que las cuotas puedan fluir y pasar de quien no las usa o necesita, a quien más necesidad o capacidad de pesca tiene. Para ello, se quiere autorizar que puedan hacerse estas cesiones entre barcos de distintos censos e incluso de distintos caladeros si comparten stock. </a:t>
            </a:r>
          </a:p>
          <a:p>
            <a:pPr algn="just"/>
            <a:endParaRPr lang="es-ES" dirty="0"/>
          </a:p>
          <a:p>
            <a:pPr algn="just"/>
            <a:r>
              <a:rPr lang="es-ES" dirty="0"/>
              <a:t>También se van a autorizar las transferencias definitivas para los barcos de cerco, palangre de fondo y volanta, en este caso solo entre barcos de la misma modalidad. De este modo es previsible que a medio-largo plazo haya un ajuste de las unidades de flota, ya que aquellas que transfieran todas sus cuotas previsiblemente se desguazarán. Este ajuste logrará adecuar la capacidad de la flota a las posibilidades de pesca (cuotas de que disponga España).</a:t>
            </a:r>
          </a:p>
          <a:p>
            <a:pPr algn="just"/>
            <a:endParaRPr lang="es-ES" dirty="0"/>
          </a:p>
          <a:p>
            <a:pPr algn="just"/>
            <a:r>
              <a:rPr lang="es-ES" dirty="0"/>
              <a:t>Este mecanismo, conseguirá reequilibrar los repartos de cuota entre la flota aunque es un proceso que acabará llevando a cabo el propio sector. </a:t>
            </a:r>
          </a:p>
        </p:txBody>
      </p:sp>
      <p:sp>
        <p:nvSpPr>
          <p:cNvPr id="4" name="3 Marcador de número de diapositiva"/>
          <p:cNvSpPr>
            <a:spLocks noGrp="1"/>
          </p:cNvSpPr>
          <p:nvPr>
            <p:ph type="sldNum" sz="quarter" idx="10"/>
          </p:nvPr>
        </p:nvSpPr>
        <p:spPr/>
        <p:txBody>
          <a:bodyPr/>
          <a:lstStyle/>
          <a:p>
            <a:fld id="{58CC9574-A819-4FE4-99A7-1E27AD09ADC2}" type="slidenum">
              <a:rPr lang="es-ES" smtClean="0"/>
              <a:pPr/>
              <a:t>8</a:t>
            </a:fld>
            <a:endParaRPr lang="es-ES"/>
          </a:p>
        </p:txBody>
      </p:sp>
    </p:spTree>
    <p:extLst>
      <p:ext uri="{BB962C8B-B14F-4D97-AF65-F5344CB8AC3E}">
        <p14:creationId xmlns:p14="http://schemas.microsoft.com/office/powerpoint/2010/main" val="3728376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r>
              <a:rPr lang="es-ES" dirty="0" smtClean="0"/>
              <a:t>Además, hay que considerar que el 1 de enero de 2019 entra completamente en vigor la OD para todas las especies con</a:t>
            </a:r>
            <a:r>
              <a:rPr lang="es-ES" baseline="0" dirty="0" smtClean="0"/>
              <a:t> TAC y cuotas. Aún hay no pocas decisiones a nivel comunitario tendentes a aliviar los problemas que pueden acarrear aquellas especies llamadas de estrangulamiento, que pueden limitar seriamente la actividad de la flota. Al margen de ello, desde la SGP entendemos que a nivel interno se deben  tomar medidas de gestión dentro del caladero que permitan afrontar con más garantías esta nueva realidad.</a:t>
            </a:r>
          </a:p>
          <a:p>
            <a:pPr algn="just"/>
            <a:endParaRPr lang="es-ES" baseline="0" dirty="0" smtClean="0"/>
          </a:p>
          <a:p>
            <a:pPr algn="just"/>
            <a:r>
              <a:rPr lang="es-ES" baseline="0" dirty="0" smtClean="0"/>
              <a:t>Por ello, se van a hacer nuevos repartos de aquellas especies que hasta ahora no estaban repartidas. De ese modo, un eventual agotamiento de la cuota no afectaría al conjunto de la flota además de que nuevamente se podrá adecuar el periodo de actividad a la disponibilidad de cuota en función de las necesidades. En un primer momento se van a hacer los repartos por caladeros y modalidades y posteriormente se estudiarán aquellos casos en los que se pueda establecer un reparto individual por barco. </a:t>
            </a:r>
          </a:p>
          <a:p>
            <a:pPr algn="just"/>
            <a:endParaRPr lang="es-ES" baseline="0" dirty="0" smtClean="0"/>
          </a:p>
          <a:p>
            <a:pPr algn="just"/>
            <a:r>
              <a:rPr lang="es-ES" baseline="0" dirty="0" smtClean="0"/>
              <a:t>En el caso de la cuota provincial de caballa, se reservará una cantidad para pesca dirigida y otra para pesca accesoria. De ese modo, se pretende que la caballa no condicione el desarrollo del resto de pesquerías en esa época del año en que está presente en el caladero.</a:t>
            </a:r>
          </a:p>
        </p:txBody>
      </p:sp>
      <p:sp>
        <p:nvSpPr>
          <p:cNvPr id="4" name="Marcador de número de diapositiva 3"/>
          <p:cNvSpPr>
            <a:spLocks noGrp="1"/>
          </p:cNvSpPr>
          <p:nvPr>
            <p:ph type="sldNum" sz="quarter" idx="10"/>
          </p:nvPr>
        </p:nvSpPr>
        <p:spPr/>
        <p:txBody>
          <a:bodyPr/>
          <a:lstStyle/>
          <a:p>
            <a:fld id="{58CC9574-A819-4FE4-99A7-1E27AD09ADC2}" type="slidenum">
              <a:rPr lang="es-ES" smtClean="0"/>
              <a:pPr/>
              <a:t>9</a:t>
            </a:fld>
            <a:endParaRPr lang="es-ES"/>
          </a:p>
        </p:txBody>
      </p:sp>
    </p:spTree>
    <p:extLst>
      <p:ext uri="{BB962C8B-B14F-4D97-AF65-F5344CB8AC3E}">
        <p14:creationId xmlns:p14="http://schemas.microsoft.com/office/powerpoint/2010/main" val="740535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r>
              <a:rPr lang="es-ES" baseline="0" dirty="0" smtClean="0"/>
              <a:t>Se quieren poner en marcha determinadas medidas técnicas para redes de arrastre como el uso de paneles de malla cuadrada de modo que se reduzca la tasa de descartes. </a:t>
            </a:r>
          </a:p>
          <a:p>
            <a:pPr algn="just"/>
            <a:endParaRPr lang="es-ES" baseline="0" dirty="0" smtClean="0"/>
          </a:p>
          <a:p>
            <a:pPr algn="just"/>
            <a:r>
              <a:rPr lang="es-ES" baseline="0" dirty="0" err="1" smtClean="0"/>
              <a:t>Asimmismo</a:t>
            </a:r>
            <a:r>
              <a:rPr lang="es-ES" baseline="0" dirty="0" smtClean="0"/>
              <a:t>, se establecerán unas instrucciones sobre cómo hacer uso de las excepciones a la OD que permite el art 15 de la PCP como el de </a:t>
            </a:r>
            <a:r>
              <a:rPr lang="es-ES" baseline="0" dirty="0" err="1" smtClean="0"/>
              <a:t>minimis</a:t>
            </a:r>
            <a:r>
              <a:rPr lang="es-ES" baseline="0" dirty="0" smtClean="0"/>
              <a:t>, la alta supervivencia o la aplicación de la flexibilidad </a:t>
            </a:r>
            <a:r>
              <a:rPr lang="es-ES" baseline="0" dirty="0" err="1" smtClean="0"/>
              <a:t>interespecies</a:t>
            </a:r>
            <a:r>
              <a:rPr lang="es-ES" baseline="0" smtClean="0"/>
              <a:t>. </a:t>
            </a:r>
          </a:p>
          <a:p>
            <a:pPr algn="just"/>
            <a:endParaRPr lang="es-ES" baseline="0" dirty="0" smtClean="0"/>
          </a:p>
          <a:p>
            <a:pPr algn="just"/>
            <a:r>
              <a:rPr lang="es-ES" baseline="0" dirty="0" smtClean="0"/>
              <a:t>Para especies como besugo o </a:t>
            </a:r>
            <a:r>
              <a:rPr lang="es-ES" baseline="0" dirty="0" err="1" smtClean="0"/>
              <a:t>alfonsinos</a:t>
            </a:r>
            <a:r>
              <a:rPr lang="es-ES" baseline="0" dirty="0" smtClean="0"/>
              <a:t>, con poca cuota y un estado del recurso no demasiado bueno se limitará la pesca dirigida. </a:t>
            </a:r>
            <a:endParaRPr lang="es-ES" dirty="0" smtClean="0"/>
          </a:p>
          <a:p>
            <a:endParaRPr lang="es-ES" dirty="0"/>
          </a:p>
        </p:txBody>
      </p:sp>
      <p:sp>
        <p:nvSpPr>
          <p:cNvPr id="4" name="Marcador de número de diapositiva 3"/>
          <p:cNvSpPr>
            <a:spLocks noGrp="1"/>
          </p:cNvSpPr>
          <p:nvPr>
            <p:ph type="sldNum" sz="quarter" idx="10"/>
          </p:nvPr>
        </p:nvSpPr>
        <p:spPr/>
        <p:txBody>
          <a:bodyPr/>
          <a:lstStyle/>
          <a:p>
            <a:fld id="{58CC9574-A819-4FE4-99A7-1E27AD09ADC2}" type="slidenum">
              <a:rPr lang="es-ES" smtClean="0"/>
              <a:pPr/>
              <a:t>10</a:t>
            </a:fld>
            <a:endParaRPr lang="es-ES"/>
          </a:p>
        </p:txBody>
      </p:sp>
    </p:spTree>
    <p:extLst>
      <p:ext uri="{BB962C8B-B14F-4D97-AF65-F5344CB8AC3E}">
        <p14:creationId xmlns:p14="http://schemas.microsoft.com/office/powerpoint/2010/main" val="3908790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ln>
            <a:solidFill>
              <a:schemeClr val="accent1"/>
            </a:solidFill>
            <a:prstDash val="dash"/>
          </a:ln>
        </p:spPr>
        <p:txBody>
          <a:bodyPr vert="horz" lIns="90833" tIns="45416" rIns="90833" bIns="45416" rtlCol="0"/>
          <a:lstStyle/>
          <a:p>
            <a:pPr algn="just"/>
            <a:endParaRPr lang="es-ES" dirty="0"/>
          </a:p>
        </p:txBody>
      </p:sp>
      <p:sp>
        <p:nvSpPr>
          <p:cNvPr id="4" name="Slide Number Placeholder 3"/>
          <p:cNvSpPr>
            <a:spLocks noGrp="1"/>
          </p:cNvSpPr>
          <p:nvPr>
            <p:ph type="sldNum" sz="quarter" idx="10"/>
          </p:nvPr>
        </p:nvSpPr>
        <p:spPr/>
        <p:txBody>
          <a:bodyPr/>
          <a:lstStyle/>
          <a:p>
            <a:fld id="{58CC9574-A819-4FE4-99A7-1E27AD09ADC2}" type="slidenum">
              <a:rPr lang="es-ES" smtClean="0"/>
              <a:pPr/>
              <a:t>12</a:t>
            </a:fld>
            <a:endParaRPr lang="es-ES" dirty="0"/>
          </a:p>
        </p:txBody>
      </p:sp>
    </p:spTree>
    <p:extLst>
      <p:ext uri="{BB962C8B-B14F-4D97-AF65-F5344CB8AC3E}">
        <p14:creationId xmlns:p14="http://schemas.microsoft.com/office/powerpoint/2010/main" val="21271685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A258050E-B668-4FA7-85AD-C750C80A6E9B}" type="datetimeFigureOut">
              <a:rPr lang="es-ES" smtClean="0"/>
              <a:pPr/>
              <a:t>23/11/2018</a:t>
            </a:fld>
            <a:endParaRPr kumimoji="0" lang="es-ES"/>
          </a:p>
        </p:txBody>
      </p:sp>
      <p:sp>
        <p:nvSpPr>
          <p:cNvPr id="5" name="4 Marcador de pie de página"/>
          <p:cNvSpPr>
            <a:spLocks noGrp="1"/>
          </p:cNvSpPr>
          <p:nvPr>
            <p:ph type="ftr" sz="quarter" idx="11"/>
          </p:nvPr>
        </p:nvSpPr>
        <p:spPr/>
        <p:txBody>
          <a:bodyPr/>
          <a:lstStyle/>
          <a:p>
            <a:endParaRPr kumimoji="0" lang="es-ES"/>
          </a:p>
        </p:txBody>
      </p:sp>
      <p:sp>
        <p:nvSpPr>
          <p:cNvPr id="6" name="5 Marcador de número de diapositiva"/>
          <p:cNvSpPr>
            <a:spLocks noGrp="1"/>
          </p:cNvSpPr>
          <p:nvPr>
            <p:ph type="sldNum" sz="quarter" idx="12"/>
          </p:nvPr>
        </p:nvSpPr>
        <p:spPr/>
        <p:txBody>
          <a:bodyPr/>
          <a:lstStyle/>
          <a:p>
            <a:fld id="{240D5ECE-8B49-45CD-BE81-EF81920D1969}" type="slidenum">
              <a:rPr lang="es-ES" smtClean="0"/>
              <a:pPr/>
              <a:t>‹Nº›</a:t>
            </a:fld>
            <a:endParaRPr kumimoji="0" lang="es-ES"/>
          </a:p>
        </p:txBody>
      </p:sp>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777637"/>
            <a:ext cx="7668994" cy="2296266"/>
          </a:xfrm>
          <a:prstGeom prst="rect">
            <a:avLst/>
          </a:prstGeom>
        </p:spPr>
      </p:pic>
      <p:pic>
        <p:nvPicPr>
          <p:cNvPr id="10" name="Picture 9"/>
          <p:cNvPicPr>
            <a:picLocks noChangeAspect="1"/>
          </p:cNvPicPr>
          <p:nvPr userDrawn="1"/>
        </p:nvPicPr>
        <p:blipFill>
          <a:blip r:embed="rId5" cstate="print">
            <a:duotone>
              <a:prstClr val="black"/>
              <a:schemeClr val="accent5">
                <a:tint val="45000"/>
                <a:satMod val="400000"/>
              </a:schemeClr>
            </a:duotone>
          </a:blip>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duotone>
              <a:schemeClr val="accent2">
                <a:shade val="45000"/>
                <a:satMod val="135000"/>
              </a:schemeClr>
              <a:prstClr val="white"/>
            </a:duotone>
          </a:blip>
          <a:stretch>
            <a:fillRect/>
          </a:stretch>
        </p:blipFill>
        <p:spPr>
          <a:xfrm>
            <a:off x="20548" y="5089818"/>
            <a:ext cx="9098280" cy="1737360"/>
          </a:xfrm>
          <a:prstGeom prst="rect">
            <a:avLst/>
          </a:prstGeom>
        </p:spPr>
      </p:pic>
      <p:sp>
        <p:nvSpPr>
          <p:cNvPr id="12"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a:solidFill>
                <a:srgbClr val="F47F28"/>
              </a:solidFill>
            </a:endParaRPr>
          </a:p>
        </p:txBody>
      </p:sp>
    </p:spTree>
    <p:extLst>
      <p:ext uri="{BB962C8B-B14F-4D97-AF65-F5344CB8AC3E}">
        <p14:creationId xmlns:p14="http://schemas.microsoft.com/office/powerpoint/2010/main" val="272652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anim calcmode="lin" valueType="num">
                                      <p:cBhvr>
                                        <p:cTn id="16" dur="500" fill="hold"/>
                                        <p:tgtEl>
                                          <p:spTgt spid="11"/>
                                        </p:tgtEl>
                                        <p:attrNameLst>
                                          <p:attrName>ppt_x</p:attrName>
                                        </p:attrNameLst>
                                      </p:cBhvr>
                                      <p:tavLst>
                                        <p:tav tm="0">
                                          <p:val>
                                            <p:strVal val="#ppt_x"/>
                                          </p:val>
                                        </p:tav>
                                        <p:tav tm="100000">
                                          <p:val>
                                            <p:strVal val="#ppt_x"/>
                                          </p:val>
                                        </p:tav>
                                      </p:tavLst>
                                    </p:anim>
                                    <p:anim calcmode="lin" valueType="num">
                                      <p:cBhvr>
                                        <p:cTn id="17" dur="500" fill="hold"/>
                                        <p:tgtEl>
                                          <p:spTgt spid="11"/>
                                        </p:tgtEl>
                                        <p:attrNameLst>
                                          <p:attrName>ppt_y</p:attrName>
                                        </p:attrNameLst>
                                      </p:cBhvr>
                                      <p:tavLst>
                                        <p:tav tm="0">
                                          <p:val>
                                            <p:strVal val="#ppt_y+.1"/>
                                          </p:val>
                                        </p:tav>
                                        <p:tav tm="100000">
                                          <p:val>
                                            <p:strVal val="#ppt_y"/>
                                          </p:val>
                                        </p:tav>
                                      </p:tavLst>
                                    </p:anim>
                                  </p:childTnLst>
                                </p:cTn>
                              </p:par>
                              <p:par>
                                <p:cTn id="18" presetID="2" presetClass="entr" presetSubtype="8"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0-#ppt_w/2"/>
                                          </p:val>
                                        </p:tav>
                                        <p:tav tm="100000">
                                          <p:val>
                                            <p:strVal val="#ppt_x"/>
                                          </p:val>
                                        </p:tav>
                                      </p:tavLst>
                                    </p:anim>
                                    <p:anim calcmode="lin" valueType="num">
                                      <p:cBhvr additive="base">
                                        <p:cTn id="21" dur="500" fill="hold"/>
                                        <p:tgtEl>
                                          <p:spTgt spid="9"/>
                                        </p:tgtEl>
                                        <p:attrNameLst>
                                          <p:attrName>ppt_y</p:attrName>
                                        </p:attrNameLst>
                                      </p:cBhvr>
                                      <p:tavLst>
                                        <p:tav tm="0">
                                          <p:val>
                                            <p:strVal val="#ppt_y"/>
                                          </p:val>
                                        </p:tav>
                                        <p:tav tm="100000">
                                          <p:val>
                                            <p:strVal val="#ppt_y"/>
                                          </p:val>
                                        </p:tav>
                                      </p:tavLst>
                                    </p:anim>
                                  </p:childTnLst>
                                </p:cTn>
                              </p:par>
                              <p:par>
                                <p:cTn id="22" presetID="2" presetClass="entr" presetSubtype="2"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1+#ppt_w/2"/>
                                          </p:val>
                                        </p:tav>
                                        <p:tav tm="100000">
                                          <p:val>
                                            <p:strVal val="#ppt_x"/>
                                          </p:val>
                                        </p:tav>
                                      </p:tavLst>
                                    </p:anim>
                                    <p:anim calcmode="lin" valueType="num">
                                      <p:cBhvr additive="base">
                                        <p:cTn id="25" dur="500" fill="hold"/>
                                        <p:tgtEl>
                                          <p:spTgt spid="10"/>
                                        </p:tgtEl>
                                        <p:attrNameLst>
                                          <p:attrName>ppt_y</p:attrName>
                                        </p:attrNameLst>
                                      </p:cBhvr>
                                      <p:tavLst>
                                        <p:tav tm="0">
                                          <p:val>
                                            <p:strVal val="#ppt_y"/>
                                          </p:val>
                                        </p:tav>
                                        <p:tav tm="100000">
                                          <p:val>
                                            <p:strVal val="#ppt_y"/>
                                          </p:val>
                                        </p:tav>
                                      </p:tavLst>
                                    </p:anim>
                                  </p:childTnLst>
                                </p:cTn>
                              </p:par>
                              <p:par>
                                <p:cTn id="26" presetID="10" presetClass="entr" presetSubtype="0" fill="hold" grpId="0" nodeType="withEffect">
                                  <p:stCondLst>
                                    <p:cond delay="50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258050E-B668-4FA7-85AD-C750C80A6E9B}" type="datetimeFigureOut">
              <a:rPr lang="es-ES" smtClean="0"/>
              <a:pPr/>
              <a:t>23/11/2018</a:t>
            </a:fld>
            <a:endParaRPr kumimoji="0" lang="es-ES"/>
          </a:p>
        </p:txBody>
      </p:sp>
      <p:sp>
        <p:nvSpPr>
          <p:cNvPr id="5" name="4 Marcador de pie de página"/>
          <p:cNvSpPr>
            <a:spLocks noGrp="1"/>
          </p:cNvSpPr>
          <p:nvPr>
            <p:ph type="ftr" sz="quarter" idx="11"/>
          </p:nvPr>
        </p:nvSpPr>
        <p:spPr/>
        <p:txBody>
          <a:bodyPr/>
          <a:lstStyle/>
          <a:p>
            <a:endParaRPr kumimoji="0" lang="es-ES"/>
          </a:p>
        </p:txBody>
      </p:sp>
      <p:sp>
        <p:nvSpPr>
          <p:cNvPr id="6" name="5 Marcador de número de diapositiva"/>
          <p:cNvSpPr>
            <a:spLocks noGrp="1"/>
          </p:cNvSpPr>
          <p:nvPr>
            <p:ph type="sldNum" sz="quarter" idx="12"/>
          </p:nvPr>
        </p:nvSpPr>
        <p:spPr/>
        <p:txBody>
          <a:bodyPr/>
          <a:lstStyle/>
          <a:p>
            <a:fld id="{240D5ECE-8B49-45CD-BE81-EF81920D1969}" type="slidenum">
              <a:rPr lang="es-ES" smtClean="0"/>
              <a:pPr/>
              <a:t>‹Nº›</a:t>
            </a:fld>
            <a:endParaRPr kumimoji="0" lang="es-ES"/>
          </a:p>
        </p:txBody>
      </p:sp>
    </p:spTree>
    <p:extLst>
      <p:ext uri="{BB962C8B-B14F-4D97-AF65-F5344CB8AC3E}">
        <p14:creationId xmlns:p14="http://schemas.microsoft.com/office/powerpoint/2010/main" val="159375372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258050E-B668-4FA7-85AD-C750C80A6E9B}" type="datetimeFigureOut">
              <a:rPr lang="es-ES" smtClean="0"/>
              <a:pPr/>
              <a:t>23/11/2018</a:t>
            </a:fld>
            <a:endParaRPr kumimoji="0" lang="es-ES"/>
          </a:p>
        </p:txBody>
      </p:sp>
      <p:sp>
        <p:nvSpPr>
          <p:cNvPr id="5" name="4 Marcador de pie de página"/>
          <p:cNvSpPr>
            <a:spLocks noGrp="1"/>
          </p:cNvSpPr>
          <p:nvPr>
            <p:ph type="ftr" sz="quarter" idx="11"/>
          </p:nvPr>
        </p:nvSpPr>
        <p:spPr/>
        <p:txBody>
          <a:bodyPr/>
          <a:lstStyle/>
          <a:p>
            <a:endParaRPr kumimoji="0" lang="es-ES"/>
          </a:p>
        </p:txBody>
      </p:sp>
      <p:sp>
        <p:nvSpPr>
          <p:cNvPr id="6" name="5 Marcador de número de diapositiva"/>
          <p:cNvSpPr>
            <a:spLocks noGrp="1"/>
          </p:cNvSpPr>
          <p:nvPr>
            <p:ph type="sldNum" sz="quarter" idx="12"/>
          </p:nvPr>
        </p:nvSpPr>
        <p:spPr/>
        <p:txBody>
          <a:bodyPr/>
          <a:lstStyle/>
          <a:p>
            <a:fld id="{240D5ECE-8B49-45CD-BE81-EF81920D1969}" type="slidenum">
              <a:rPr lang="es-ES" smtClean="0"/>
              <a:pPr/>
              <a:t>‹Nº›</a:t>
            </a:fld>
            <a:endParaRPr kumimoji="0" lang="es-ES"/>
          </a:p>
        </p:txBody>
      </p:sp>
    </p:spTree>
    <p:extLst>
      <p:ext uri="{BB962C8B-B14F-4D97-AF65-F5344CB8AC3E}">
        <p14:creationId xmlns:p14="http://schemas.microsoft.com/office/powerpoint/2010/main" val="251208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ítulo con texto ">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es-ES">
                <a:solidFill>
                  <a:schemeClr val="bg1"/>
                </a:solidFill>
              </a:defRPr>
            </a:lvl1pPr>
          </a:lstStyle>
          <a:p>
            <a:fld id="{A258050E-B668-4FA7-85AD-C750C80A6E9B}" type="datetimeFigureOut">
              <a:rPr lang="es-ES"/>
              <a:pPr/>
              <a:t>23/11/2018</a:t>
            </a:fld>
            <a:endParaRPr kumimoji="0" lang="es-ES"/>
          </a:p>
        </p:txBody>
      </p:sp>
      <p:sp>
        <p:nvSpPr>
          <p:cNvPr id="4" name="Footer Placeholder 3"/>
          <p:cNvSpPr>
            <a:spLocks noGrp="1"/>
          </p:cNvSpPr>
          <p:nvPr>
            <p:ph type="ftr" sz="quarter" idx="11"/>
          </p:nvPr>
        </p:nvSpPr>
        <p:spPr/>
        <p:txBody>
          <a:bodyPr/>
          <a:lstStyle>
            <a:lvl1pPr eaLnBrk="1" latinLnBrk="0" hangingPunct="1">
              <a:defRPr kumimoji="0" lang="es-ES">
                <a:solidFill>
                  <a:schemeClr val="bg1"/>
                </a:solidFill>
              </a:defRPr>
            </a:lvl1pPr>
          </a:lstStyle>
          <a:p>
            <a:endParaRPr kumimoji="0" lang="es-ES"/>
          </a:p>
        </p:txBody>
      </p:sp>
      <p:sp>
        <p:nvSpPr>
          <p:cNvPr id="5" name="Slide Number Placeholder 4"/>
          <p:cNvSpPr>
            <a:spLocks noGrp="1"/>
          </p:cNvSpPr>
          <p:nvPr>
            <p:ph type="sldNum" sz="quarter" idx="12"/>
          </p:nvPr>
        </p:nvSpPr>
        <p:spPr/>
        <p:txBody>
          <a:bodyPr/>
          <a:lstStyle>
            <a:lvl1pPr eaLnBrk="1" latinLnBrk="0" hangingPunct="1">
              <a:defRPr kumimoji="0" lang="es-ES">
                <a:solidFill>
                  <a:schemeClr val="bg1"/>
                </a:solidFill>
              </a:defRPr>
            </a:lvl1pPr>
          </a:lstStyle>
          <a:p>
            <a:fld id="{240D5ECE-8B49-45CD-BE81-EF81920D1969}" type="slidenum">
              <a:rPr/>
              <a:pPr/>
              <a:t>‹Nº›</a:t>
            </a:fld>
            <a:endParaRPr kumimoji="0" lang="es-ES"/>
          </a:p>
        </p:txBody>
      </p:sp>
      <p:sp>
        <p:nvSpPr>
          <p:cNvPr id="7" name="Rectangle 6"/>
          <p:cNvSpPr/>
          <p:nvPr userDrawn="1"/>
        </p:nvSpPr>
        <p:spPr>
          <a:xfrm>
            <a:off x="0" y="2895600"/>
            <a:ext cx="7543800" cy="21336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kumimoji="0" lang="es-ES" sz="4000" kern="1200">
                <a:solidFill>
                  <a:schemeClr val="bg1"/>
                </a:solidFill>
                <a:latin typeface="+mn-lt"/>
                <a:ea typeface="+mn-ea"/>
                <a:cs typeface="+mn-cs"/>
              </a:defRPr>
            </a:lvl1pPr>
          </a:lstStyle>
          <a:p>
            <a:pPr eaLnBrk="1" latinLnBrk="0" hangingPunct="1"/>
            <a:r>
              <a:rPr lang="es-ES" dirty="0" smtClean="0"/>
              <a:t>Haga clic para modificar el estilo de título del patrón</a:t>
            </a:r>
            <a:endParaRPr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eaLnBrk="1" latinLnBrk="0" hangingPunct="1">
              <a:buNone/>
              <a:defRPr kumimoji="0" lang="es-ES" sz="1800" b="1" kern="1200">
                <a:solidFill>
                  <a:schemeClr val="bg1">
                    <a:lumMod val="65000"/>
                  </a:schemeClr>
                </a:solidFill>
                <a:latin typeface="Calibri" pitchFamily="34" charset="0"/>
                <a:ea typeface="+mn-ea"/>
                <a:cs typeface="+mn-cs"/>
              </a:defRPr>
            </a:lvl1pPr>
          </a:lstStyle>
          <a:p>
            <a:pPr lvl="0"/>
            <a:r>
              <a:rPr kumimoji="0" lang="es-ES"/>
              <a:t>Haga clic para modificar el estilo de subtítulo del patrón</a:t>
            </a:r>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Picture 4"/>
          <p:cNvPicPr>
            <a:picLocks noChangeAspect="1"/>
          </p:cNvPicPr>
          <p:nvPr userDrawn="1"/>
        </p:nvPicPr>
        <p:blipFill rotWithShape="1">
          <a:blip r:embed="rId2" cstate="print">
            <a:duotone>
              <a:schemeClr val="accent1">
                <a:shade val="45000"/>
                <a:satMod val="135000"/>
              </a:schemeClr>
              <a:prstClr val="white"/>
            </a:duotone>
          </a:blip>
          <a:srcRect l="2599" r="5874" b="5262"/>
          <a:stretch/>
        </p:blipFill>
        <p:spPr>
          <a:xfrm>
            <a:off x="627" y="5804306"/>
            <a:ext cx="9144000" cy="1053694"/>
          </a:xfrm>
          <a:prstGeom prst="rect">
            <a:avLst/>
          </a:prstGeom>
        </p:spPr>
      </p:pic>
      <p:sp>
        <p:nvSpPr>
          <p:cNvPr id="2" name="1 Título"/>
          <p:cNvSpPr>
            <a:spLocks noGrp="1"/>
          </p:cNvSpPr>
          <p:nvPr>
            <p:ph type="title"/>
          </p:nvPr>
        </p:nvSpPr>
        <p:spPr/>
        <p:txBody>
          <a:bodyPr/>
          <a:lstStyle/>
          <a:p>
            <a:r>
              <a:rPr lang="es-ES" dirty="0" smtClean="0"/>
              <a:t>Haga clic para modificar el estilo de título del patrón</a:t>
            </a:r>
            <a:endParaRPr lang="es-ES" dirty="0"/>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258050E-B668-4FA7-85AD-C750C80A6E9B}" type="datetimeFigureOut">
              <a:rPr lang="es-ES" smtClean="0"/>
              <a:pPr/>
              <a:t>23/11/2018</a:t>
            </a:fld>
            <a:endParaRPr kumimoji="0" lang="es-ES"/>
          </a:p>
        </p:txBody>
      </p:sp>
      <p:sp>
        <p:nvSpPr>
          <p:cNvPr id="5" name="4 Marcador de pie de página"/>
          <p:cNvSpPr>
            <a:spLocks noGrp="1"/>
          </p:cNvSpPr>
          <p:nvPr>
            <p:ph type="ftr" sz="quarter" idx="11"/>
          </p:nvPr>
        </p:nvSpPr>
        <p:spPr/>
        <p:txBody>
          <a:bodyPr/>
          <a:lstStyle/>
          <a:p>
            <a:endParaRPr kumimoji="0" lang="es-ES"/>
          </a:p>
        </p:txBody>
      </p:sp>
      <p:sp>
        <p:nvSpPr>
          <p:cNvPr id="6" name="5 Marcador de número de diapositiva"/>
          <p:cNvSpPr>
            <a:spLocks noGrp="1"/>
          </p:cNvSpPr>
          <p:nvPr>
            <p:ph type="sldNum" sz="quarter" idx="12"/>
          </p:nvPr>
        </p:nvSpPr>
        <p:spPr/>
        <p:txBody>
          <a:bodyPr/>
          <a:lstStyle/>
          <a:p>
            <a:fld id="{240D5ECE-8B49-45CD-BE81-EF81920D1969}" type="slidenum">
              <a:rPr lang="es-ES" smtClean="0"/>
              <a:pPr/>
              <a:t>‹Nº›</a:t>
            </a:fld>
            <a:endParaRPr kumimoji="0" lang="es-ES"/>
          </a:p>
        </p:txBody>
      </p:sp>
      <p:pic>
        <p:nvPicPr>
          <p:cNvPr id="8" name="Imagen 7"/>
          <p:cNvPicPr>
            <a:picLocks noChangeAspect="1"/>
          </p:cNvPicPr>
          <p:nvPr userDrawn="1"/>
        </p:nvPicPr>
        <p:blipFill>
          <a:blip r:embed="rId3"/>
          <a:stretch>
            <a:fillRect/>
          </a:stretch>
        </p:blipFill>
        <p:spPr>
          <a:xfrm>
            <a:off x="6479817" y="0"/>
            <a:ext cx="2664183" cy="695004"/>
          </a:xfrm>
          <a:prstGeom prst="rect">
            <a:avLst/>
          </a:prstGeom>
        </p:spPr>
      </p:pic>
    </p:spTree>
    <p:extLst>
      <p:ext uri="{BB962C8B-B14F-4D97-AF65-F5344CB8AC3E}">
        <p14:creationId xmlns:p14="http://schemas.microsoft.com/office/powerpoint/2010/main" val="1161036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10" name="Picture 4"/>
          <p:cNvPicPr>
            <a:picLocks noChangeAspect="1"/>
          </p:cNvPicPr>
          <p:nvPr userDrawn="1"/>
        </p:nvPicPr>
        <p:blipFill rotWithShape="1">
          <a:blip r:embed="rId2" cstate="print">
            <a:duotone>
              <a:schemeClr val="accent1">
                <a:shade val="45000"/>
                <a:satMod val="135000"/>
              </a:schemeClr>
              <a:prstClr val="white"/>
            </a:duotone>
          </a:blip>
          <a:srcRect l="2599" r="5874" b="5262"/>
          <a:stretch/>
        </p:blipFill>
        <p:spPr>
          <a:xfrm>
            <a:off x="3530" y="5776517"/>
            <a:ext cx="9144000" cy="1053694"/>
          </a:xfrm>
          <a:prstGeom prst="rect">
            <a:avLst/>
          </a:prstGeom>
        </p:spPr>
      </p:pic>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7C70E80-A76E-4A6D-9368-71C4FAACB5EC}" type="datetimeFigureOut">
              <a:rPr lang="es-ES" smtClean="0"/>
              <a:pPr/>
              <a:t>23/11/2018</a:t>
            </a:fld>
            <a:endParaRPr lang="es-ES"/>
          </a:p>
        </p:txBody>
      </p:sp>
      <p:sp>
        <p:nvSpPr>
          <p:cNvPr id="5" name="4 Marcador de pie de página"/>
          <p:cNvSpPr>
            <a:spLocks noGrp="1"/>
          </p:cNvSpPr>
          <p:nvPr>
            <p:ph type="ftr" sz="quarter" idx="11"/>
          </p:nvPr>
        </p:nvSpPr>
        <p:spPr/>
        <p:txBody>
          <a:bodyPr/>
          <a:lstStyle/>
          <a:p>
            <a:endParaRPr kumimoji="0" lang="es-ES"/>
          </a:p>
        </p:txBody>
      </p:sp>
      <p:sp>
        <p:nvSpPr>
          <p:cNvPr id="6" name="5 Marcador de número de diapositiva"/>
          <p:cNvSpPr>
            <a:spLocks noGrp="1"/>
          </p:cNvSpPr>
          <p:nvPr>
            <p:ph type="sldNum" sz="quarter" idx="12"/>
          </p:nvPr>
        </p:nvSpPr>
        <p:spPr/>
        <p:txBody>
          <a:bodyPr/>
          <a:lstStyle/>
          <a:p>
            <a:fld id="{240D5ECE-8B49-45CD-BE81-EF81920D1969}" type="slidenum">
              <a:rPr lang="es-ES" smtClean="0"/>
              <a:pPr/>
              <a:t>‹Nº›</a:t>
            </a:fld>
            <a:endParaRPr kumimoji="0" lang="es-ES"/>
          </a:p>
        </p:txBody>
      </p:sp>
      <p:sp>
        <p:nvSpPr>
          <p:cNvPr id="7" name="Oval 6"/>
          <p:cNvSpPr/>
          <p:nvPr userDrawn="1"/>
        </p:nvSpPr>
        <p:spPr>
          <a:xfrm>
            <a:off x="762000" y="1946209"/>
            <a:ext cx="2057400" cy="2057400"/>
          </a:xfrm>
          <a:prstGeom prst="ellipse">
            <a:avLst/>
          </a:prstGeom>
          <a:gradFill flip="none" rotWithShape="1">
            <a:gsLst>
              <a:gs pos="50000">
                <a:schemeClr val="accent1">
                  <a:lumMod val="50000"/>
                </a:schemeClr>
              </a:gs>
              <a:gs pos="77000">
                <a:schemeClr val="accent1">
                  <a:lumMod val="75000"/>
                </a:schemeClr>
              </a:gs>
              <a:gs pos="94000">
                <a:srgbClr val="C4D6EB"/>
              </a:gs>
              <a:gs pos="100000">
                <a:srgbClr val="FFEBFA"/>
              </a:gs>
            </a:gsLst>
            <a:lin ang="5400000" scaled="1"/>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s-ES"/>
              <a:t>             </a:t>
            </a:r>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s-ES">
                <a:solidFill>
                  <a:srgbClr val="FF6600"/>
                </a:solidFill>
              </a:rPr>
              <a:t>           </a:t>
            </a: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s-ES"/>
              <a:t>       </a:t>
            </a:r>
          </a:p>
        </p:txBody>
      </p:sp>
    </p:spTree>
    <p:extLst>
      <p:ext uri="{BB962C8B-B14F-4D97-AF65-F5344CB8AC3E}">
        <p14:creationId xmlns:p14="http://schemas.microsoft.com/office/powerpoint/2010/main" val="3631970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1000" fill="hold"/>
                                        <p:tgtEl>
                                          <p:spTgt spid="10"/>
                                        </p:tgtEl>
                                        <p:attrNameLst>
                                          <p:attrName>ppt_x</p:attrName>
                                        </p:attrNameLst>
                                      </p:cBhvr>
                                      <p:tavLst>
                                        <p:tav tm="0">
                                          <p:val>
                                            <p:strVal val="#ppt_x"/>
                                          </p:val>
                                        </p:tav>
                                        <p:tav tm="100000">
                                          <p:val>
                                            <p:strVal val="#ppt_x"/>
                                          </p:val>
                                        </p:tav>
                                      </p:tavLst>
                                    </p:anim>
                                    <p:anim calcmode="lin" valueType="num">
                                      <p:cBhvr additive="base">
                                        <p:cTn id="8"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A258050E-B668-4FA7-85AD-C750C80A6E9B}" type="datetimeFigureOut">
              <a:rPr lang="es-ES" smtClean="0"/>
              <a:pPr/>
              <a:t>23/11/2018</a:t>
            </a:fld>
            <a:endParaRPr kumimoji="0" lang="es-ES"/>
          </a:p>
        </p:txBody>
      </p:sp>
      <p:sp>
        <p:nvSpPr>
          <p:cNvPr id="6" name="5 Marcador de pie de página"/>
          <p:cNvSpPr>
            <a:spLocks noGrp="1"/>
          </p:cNvSpPr>
          <p:nvPr>
            <p:ph type="ftr" sz="quarter" idx="11"/>
          </p:nvPr>
        </p:nvSpPr>
        <p:spPr/>
        <p:txBody>
          <a:bodyPr/>
          <a:lstStyle/>
          <a:p>
            <a:endParaRPr kumimoji="0" lang="es-ES"/>
          </a:p>
        </p:txBody>
      </p:sp>
      <p:sp>
        <p:nvSpPr>
          <p:cNvPr id="7" name="6 Marcador de número de diapositiva"/>
          <p:cNvSpPr>
            <a:spLocks noGrp="1"/>
          </p:cNvSpPr>
          <p:nvPr>
            <p:ph type="sldNum" sz="quarter" idx="12"/>
          </p:nvPr>
        </p:nvSpPr>
        <p:spPr/>
        <p:txBody>
          <a:bodyPr/>
          <a:lstStyle/>
          <a:p>
            <a:fld id="{240D5ECE-8B49-45CD-BE81-EF81920D1969}" type="slidenum">
              <a:rPr lang="es-ES" smtClean="0"/>
              <a:pPr/>
              <a:t>‹Nº›</a:t>
            </a:fld>
            <a:endParaRPr kumimoji="0" lang="es-ES"/>
          </a:p>
        </p:txBody>
      </p:sp>
    </p:spTree>
    <p:extLst>
      <p:ext uri="{BB962C8B-B14F-4D97-AF65-F5344CB8AC3E}">
        <p14:creationId xmlns:p14="http://schemas.microsoft.com/office/powerpoint/2010/main" val="40715401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A258050E-B668-4FA7-85AD-C750C80A6E9B}" type="datetimeFigureOut">
              <a:rPr lang="es-ES" smtClean="0"/>
              <a:pPr/>
              <a:t>23/11/2018</a:t>
            </a:fld>
            <a:endParaRPr kumimoji="0" lang="es-ES"/>
          </a:p>
        </p:txBody>
      </p:sp>
      <p:sp>
        <p:nvSpPr>
          <p:cNvPr id="8" name="7 Marcador de pie de página"/>
          <p:cNvSpPr>
            <a:spLocks noGrp="1"/>
          </p:cNvSpPr>
          <p:nvPr>
            <p:ph type="ftr" sz="quarter" idx="11"/>
          </p:nvPr>
        </p:nvSpPr>
        <p:spPr/>
        <p:txBody>
          <a:bodyPr/>
          <a:lstStyle/>
          <a:p>
            <a:endParaRPr kumimoji="0" lang="es-ES"/>
          </a:p>
        </p:txBody>
      </p:sp>
      <p:sp>
        <p:nvSpPr>
          <p:cNvPr id="9" name="8 Marcador de número de diapositiva"/>
          <p:cNvSpPr>
            <a:spLocks noGrp="1"/>
          </p:cNvSpPr>
          <p:nvPr>
            <p:ph type="sldNum" sz="quarter" idx="12"/>
          </p:nvPr>
        </p:nvSpPr>
        <p:spPr/>
        <p:txBody>
          <a:bodyPr/>
          <a:lstStyle/>
          <a:p>
            <a:fld id="{240D5ECE-8B49-45CD-BE81-EF81920D1969}" type="slidenum">
              <a:rPr lang="es-ES" smtClean="0"/>
              <a:pPr/>
              <a:t>‹Nº›</a:t>
            </a:fld>
            <a:endParaRPr kumimoji="0" lang="es-ES"/>
          </a:p>
        </p:txBody>
      </p:sp>
    </p:spTree>
    <p:extLst>
      <p:ext uri="{BB962C8B-B14F-4D97-AF65-F5344CB8AC3E}">
        <p14:creationId xmlns:p14="http://schemas.microsoft.com/office/powerpoint/2010/main" val="12063594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A258050E-B668-4FA7-85AD-C750C80A6E9B}" type="datetimeFigureOut">
              <a:rPr lang="es-ES" smtClean="0"/>
              <a:pPr/>
              <a:t>23/11/2018</a:t>
            </a:fld>
            <a:endParaRPr kumimoji="0" lang="es-ES"/>
          </a:p>
        </p:txBody>
      </p:sp>
      <p:sp>
        <p:nvSpPr>
          <p:cNvPr id="4" name="3 Marcador de pie de página"/>
          <p:cNvSpPr>
            <a:spLocks noGrp="1"/>
          </p:cNvSpPr>
          <p:nvPr>
            <p:ph type="ftr" sz="quarter" idx="11"/>
          </p:nvPr>
        </p:nvSpPr>
        <p:spPr/>
        <p:txBody>
          <a:bodyPr/>
          <a:lstStyle/>
          <a:p>
            <a:endParaRPr kumimoji="0" lang="es-ES"/>
          </a:p>
        </p:txBody>
      </p:sp>
      <p:sp>
        <p:nvSpPr>
          <p:cNvPr id="5" name="4 Marcador de número de diapositiva"/>
          <p:cNvSpPr>
            <a:spLocks noGrp="1"/>
          </p:cNvSpPr>
          <p:nvPr>
            <p:ph type="sldNum" sz="quarter" idx="12"/>
          </p:nvPr>
        </p:nvSpPr>
        <p:spPr/>
        <p:txBody>
          <a:bodyPr/>
          <a:lstStyle/>
          <a:p>
            <a:fld id="{240D5ECE-8B49-45CD-BE81-EF81920D1969}" type="slidenum">
              <a:rPr lang="es-ES" smtClean="0"/>
              <a:pPr/>
              <a:t>‹Nº›</a:t>
            </a:fld>
            <a:endParaRPr kumimoji="0" lang="es-ES"/>
          </a:p>
        </p:txBody>
      </p:sp>
      <p:pic>
        <p:nvPicPr>
          <p:cNvPr id="6" name="Picture 5"/>
          <p:cNvPicPr>
            <a:picLocks noChangeAspect="1"/>
          </p:cNvPicPr>
          <p:nvPr userDrawn="1"/>
        </p:nvPicPr>
        <p:blipFill>
          <a:blip r:embed="rId2" cstate="print"/>
          <a:stretch>
            <a:fillRect/>
          </a:stretch>
        </p:blipFill>
        <p:spPr>
          <a:xfrm>
            <a:off x="0" y="762000"/>
            <a:ext cx="2445488" cy="2286000"/>
          </a:xfrm>
          <a:prstGeom prst="rect">
            <a:avLst/>
          </a:prstGeom>
        </p:spPr>
      </p:pic>
    </p:spTree>
    <p:extLst>
      <p:ext uri="{BB962C8B-B14F-4D97-AF65-F5344CB8AC3E}">
        <p14:creationId xmlns:p14="http://schemas.microsoft.com/office/powerpoint/2010/main" val="2364199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FF934E2-BBB6-4D34-BB01-078E9AA25260}" type="datetimeFigureOut">
              <a:rPr lang="es-ES" smtClean="0"/>
              <a:pPr/>
              <a:t>23/11/2018</a:t>
            </a:fld>
            <a:endParaRPr kumimoji="0" lang="es-ES"/>
          </a:p>
        </p:txBody>
      </p:sp>
      <p:sp>
        <p:nvSpPr>
          <p:cNvPr id="3" name="2 Marcador de pie de página"/>
          <p:cNvSpPr>
            <a:spLocks noGrp="1"/>
          </p:cNvSpPr>
          <p:nvPr>
            <p:ph type="ftr" sz="quarter" idx="11"/>
          </p:nvPr>
        </p:nvSpPr>
        <p:spPr/>
        <p:txBody>
          <a:bodyPr/>
          <a:lstStyle/>
          <a:p>
            <a:endParaRPr kumimoji="0" lang="es-ES"/>
          </a:p>
        </p:txBody>
      </p:sp>
      <p:sp>
        <p:nvSpPr>
          <p:cNvPr id="4" name="3 Marcador de número de diapositiva"/>
          <p:cNvSpPr>
            <a:spLocks noGrp="1"/>
          </p:cNvSpPr>
          <p:nvPr>
            <p:ph type="sldNum" sz="quarter" idx="12"/>
          </p:nvPr>
        </p:nvSpPr>
        <p:spPr/>
        <p:txBody>
          <a:bodyPr/>
          <a:lstStyle/>
          <a:p>
            <a:fld id="{73820FCD-5F4C-4989-BE05-0A8208BCBC21}" type="slidenum">
              <a:rPr lang="es-ES" smtClean="0"/>
              <a:pPr/>
              <a:t>‹Nº›</a:t>
            </a:fld>
            <a:endParaRPr kumimoji="0" lang="es-ES"/>
          </a:p>
        </p:txBody>
      </p:sp>
      <p:pic>
        <p:nvPicPr>
          <p:cNvPr id="5" name="Picture 4"/>
          <p:cNvPicPr>
            <a:picLocks noChangeAspect="1"/>
          </p:cNvPicPr>
          <p:nvPr userDrawn="1"/>
        </p:nvPicPr>
        <p:blipFill rotWithShape="1">
          <a:blip r:embed="rId2" cstate="print">
            <a:duotone>
              <a:schemeClr val="accent1">
                <a:shade val="45000"/>
                <a:satMod val="135000"/>
              </a:schemeClr>
              <a:prstClr val="white"/>
            </a:duotone>
          </a:blip>
          <a:srcRect l="2599" r="5874" b="5262"/>
          <a:stretch/>
        </p:blipFill>
        <p:spPr>
          <a:xfrm>
            <a:off x="3530" y="5867400"/>
            <a:ext cx="9144000" cy="1053694"/>
          </a:xfrm>
          <a:prstGeom prst="rect">
            <a:avLst/>
          </a:prstGeom>
        </p:spPr>
      </p:pic>
      <p:pic>
        <p:nvPicPr>
          <p:cNvPr id="6" name="Imagen 5"/>
          <p:cNvPicPr>
            <a:picLocks noChangeAspect="1"/>
          </p:cNvPicPr>
          <p:nvPr userDrawn="1"/>
        </p:nvPicPr>
        <p:blipFill rotWithShape="1">
          <a:blip r:embed="rId3"/>
          <a:srcRect b="27276"/>
          <a:stretch/>
        </p:blipFill>
        <p:spPr>
          <a:xfrm>
            <a:off x="6477000" y="147"/>
            <a:ext cx="2667000" cy="692696"/>
          </a:xfrm>
          <a:prstGeom prst="rect">
            <a:avLst/>
          </a:prstGeom>
        </p:spPr>
      </p:pic>
    </p:spTree>
    <p:extLst>
      <p:ext uri="{BB962C8B-B14F-4D97-AF65-F5344CB8AC3E}">
        <p14:creationId xmlns:p14="http://schemas.microsoft.com/office/powerpoint/2010/main" val="1641198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258050E-B668-4FA7-85AD-C750C80A6E9B}" type="datetimeFigureOut">
              <a:rPr lang="es-ES" smtClean="0"/>
              <a:pPr/>
              <a:t>23/11/2018</a:t>
            </a:fld>
            <a:endParaRPr kumimoji="0" lang="es-ES"/>
          </a:p>
        </p:txBody>
      </p:sp>
      <p:sp>
        <p:nvSpPr>
          <p:cNvPr id="6" name="5 Marcador de pie de página"/>
          <p:cNvSpPr>
            <a:spLocks noGrp="1"/>
          </p:cNvSpPr>
          <p:nvPr>
            <p:ph type="ftr" sz="quarter" idx="11"/>
          </p:nvPr>
        </p:nvSpPr>
        <p:spPr/>
        <p:txBody>
          <a:bodyPr/>
          <a:lstStyle/>
          <a:p>
            <a:endParaRPr kumimoji="0" lang="es-ES"/>
          </a:p>
        </p:txBody>
      </p:sp>
      <p:sp>
        <p:nvSpPr>
          <p:cNvPr id="7" name="6 Marcador de número de diapositiva"/>
          <p:cNvSpPr>
            <a:spLocks noGrp="1"/>
          </p:cNvSpPr>
          <p:nvPr>
            <p:ph type="sldNum" sz="quarter" idx="12"/>
          </p:nvPr>
        </p:nvSpPr>
        <p:spPr/>
        <p:txBody>
          <a:bodyPr/>
          <a:lstStyle/>
          <a:p>
            <a:fld id="{240D5ECE-8B49-45CD-BE81-EF81920D1969}" type="slidenum">
              <a:rPr lang="es-ES" smtClean="0"/>
              <a:pPr/>
              <a:t>‹Nº›</a:t>
            </a:fld>
            <a:endParaRPr kumimoji="0" lang="es-ES"/>
          </a:p>
        </p:txBody>
      </p:sp>
    </p:spTree>
    <p:extLst>
      <p:ext uri="{BB962C8B-B14F-4D97-AF65-F5344CB8AC3E}">
        <p14:creationId xmlns:p14="http://schemas.microsoft.com/office/powerpoint/2010/main" val="1981142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258050E-B668-4FA7-85AD-C750C80A6E9B}" type="datetimeFigureOut">
              <a:rPr lang="es-ES" smtClean="0"/>
              <a:pPr/>
              <a:t>23/11/2018</a:t>
            </a:fld>
            <a:endParaRPr kumimoji="0" lang="es-ES"/>
          </a:p>
        </p:txBody>
      </p:sp>
      <p:sp>
        <p:nvSpPr>
          <p:cNvPr id="6" name="5 Marcador de pie de página"/>
          <p:cNvSpPr>
            <a:spLocks noGrp="1"/>
          </p:cNvSpPr>
          <p:nvPr>
            <p:ph type="ftr" sz="quarter" idx="11"/>
          </p:nvPr>
        </p:nvSpPr>
        <p:spPr/>
        <p:txBody>
          <a:bodyPr/>
          <a:lstStyle/>
          <a:p>
            <a:endParaRPr kumimoji="0" lang="es-ES"/>
          </a:p>
        </p:txBody>
      </p:sp>
      <p:sp>
        <p:nvSpPr>
          <p:cNvPr id="7" name="6 Marcador de número de diapositiva"/>
          <p:cNvSpPr>
            <a:spLocks noGrp="1"/>
          </p:cNvSpPr>
          <p:nvPr>
            <p:ph type="sldNum" sz="quarter" idx="12"/>
          </p:nvPr>
        </p:nvSpPr>
        <p:spPr/>
        <p:txBody>
          <a:bodyPr/>
          <a:lstStyle/>
          <a:p>
            <a:fld id="{240D5ECE-8B49-45CD-BE81-EF81920D1969}" type="slidenum">
              <a:rPr lang="es-ES" smtClean="0"/>
              <a:pPr/>
              <a:t>‹Nº›</a:t>
            </a:fld>
            <a:endParaRPr kumimoji="0" lang="es-ES"/>
          </a:p>
        </p:txBody>
      </p:sp>
      <p:sp>
        <p:nvSpPr>
          <p:cNvPr id="8" name="Rectangle 7"/>
          <p:cNvSpPr/>
          <p:nvPr userDrawn="1"/>
        </p:nvSpPr>
        <p:spPr>
          <a:xfrm>
            <a:off x="1792800" y="4800600"/>
            <a:ext cx="5500800" cy="685800"/>
          </a:xfrm>
          <a:prstGeom prst="rect">
            <a:avLst/>
          </a:prstGeom>
          <a:solidFill>
            <a:schemeClr val="accent1">
              <a:lumMod val="50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b="1">
              <a:latin typeface="Georgia" pitchFamily="18" charset="0"/>
            </a:endParaRPr>
          </a:p>
        </p:txBody>
      </p:sp>
    </p:spTree>
    <p:extLst>
      <p:ext uri="{BB962C8B-B14F-4D97-AF65-F5344CB8AC3E}">
        <p14:creationId xmlns:p14="http://schemas.microsoft.com/office/powerpoint/2010/main" val="387747751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8050E-B668-4FA7-85AD-C750C80A6E9B}" type="datetimeFigureOut">
              <a:rPr lang="es-ES" smtClean="0"/>
              <a:pPr/>
              <a:t>23/11/2018</a:t>
            </a:fld>
            <a:endParaRPr kumimoji="0"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0"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5ECE-8B49-45CD-BE81-EF81920D1969}" type="slidenum">
              <a:rPr lang="es-ES" smtClean="0"/>
              <a:pPr/>
              <a:t>‹Nº›</a:t>
            </a:fld>
            <a:endParaRPr kumimoji="0" lang="es-ES"/>
          </a:p>
        </p:txBody>
      </p:sp>
    </p:spTree>
    <p:extLst>
      <p:ext uri="{BB962C8B-B14F-4D97-AF65-F5344CB8AC3E}">
        <p14:creationId xmlns:p14="http://schemas.microsoft.com/office/powerpoint/2010/main" val="210376250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91"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28600" y="3048000"/>
            <a:ext cx="7239000" cy="1828800"/>
          </a:xfrm>
        </p:spPr>
        <p:txBody>
          <a:bodyPr>
            <a:noAutofit/>
          </a:bodyPr>
          <a:lstStyle/>
          <a:p>
            <a:pPr algn="l"/>
            <a:r>
              <a:rPr lang="es-ES" sz="2400" b="1" dirty="0">
                <a:solidFill>
                  <a:schemeClr val="bg1"/>
                </a:solidFill>
              </a:rPr>
              <a:t>“Gestión posibilidades de pesca: la nueva normativa adaptación de la flota española a la obligación de desembarque”</a:t>
            </a:r>
          </a:p>
        </p:txBody>
      </p:sp>
      <p:sp>
        <p:nvSpPr>
          <p:cNvPr id="3" name="Text Placeholder 2"/>
          <p:cNvSpPr>
            <a:spLocks noGrp="1"/>
          </p:cNvSpPr>
          <p:nvPr>
            <p:ph type="subTitle" idx="1"/>
          </p:nvPr>
        </p:nvSpPr>
        <p:spPr>
          <a:xfrm>
            <a:off x="3707904" y="539707"/>
            <a:ext cx="5112568" cy="2016224"/>
          </a:xfrm>
        </p:spPr>
        <p:txBody>
          <a:bodyPr>
            <a:normAutofit fontScale="92500"/>
          </a:bodyPr>
          <a:lstStyle/>
          <a:p>
            <a:r>
              <a:rPr lang="es-ES" b="1" dirty="0">
                <a:solidFill>
                  <a:schemeClr val="accent1">
                    <a:lumMod val="50000"/>
                  </a:schemeClr>
                </a:solidFill>
                <a:effectLst>
                  <a:outerShdw blurRad="38100" dist="38100" dir="2700000" algn="tl">
                    <a:srgbClr val="000000">
                      <a:alpha val="43137"/>
                    </a:srgbClr>
                  </a:outerShdw>
                </a:effectLst>
              </a:rPr>
              <a:t>XXIII JORNADAS </a:t>
            </a:r>
            <a:r>
              <a:rPr lang="es-ES" b="1" dirty="0" smtClean="0">
                <a:solidFill>
                  <a:schemeClr val="accent1">
                    <a:lumMod val="50000"/>
                  </a:schemeClr>
                </a:solidFill>
                <a:effectLst>
                  <a:outerShdw blurRad="38100" dist="38100" dir="2700000" algn="tl">
                    <a:srgbClr val="000000">
                      <a:alpha val="43137"/>
                    </a:srgbClr>
                  </a:outerShdw>
                </a:effectLst>
              </a:rPr>
              <a:t>TÉCNICAS DE </a:t>
            </a:r>
            <a:r>
              <a:rPr lang="es-ES" b="1" dirty="0">
                <a:solidFill>
                  <a:schemeClr val="accent1">
                    <a:lumMod val="50000"/>
                  </a:schemeClr>
                </a:solidFill>
                <a:effectLst>
                  <a:outerShdw blurRad="38100" dist="38100" dir="2700000" algn="tl">
                    <a:srgbClr val="000000">
                      <a:alpha val="43137"/>
                    </a:srgbClr>
                  </a:outerShdw>
                </a:effectLst>
              </a:rPr>
              <a:t>DIFUSIÓN </a:t>
            </a:r>
            <a:r>
              <a:rPr lang="es-ES" b="1" dirty="0" smtClean="0">
                <a:solidFill>
                  <a:schemeClr val="accent1">
                    <a:lumMod val="50000"/>
                  </a:schemeClr>
                </a:solidFill>
                <a:effectLst>
                  <a:outerShdw blurRad="38100" dist="38100" dir="2700000" algn="tl">
                    <a:srgbClr val="000000">
                      <a:alpha val="43137"/>
                    </a:srgbClr>
                  </a:outerShdw>
                </a:effectLst>
              </a:rPr>
              <a:t>DEL SECTOR PESQUERO  </a:t>
            </a:r>
            <a:r>
              <a:rPr lang="es-ES" b="1" dirty="0">
                <a:solidFill>
                  <a:schemeClr val="accent1">
                    <a:lumMod val="50000"/>
                  </a:schemeClr>
                </a:solidFill>
                <a:effectLst>
                  <a:outerShdw blurRad="38100" dist="38100" dir="2700000" algn="tl">
                    <a:srgbClr val="000000">
                      <a:alpha val="43137"/>
                    </a:srgbClr>
                  </a:outerShdw>
                </a:effectLst>
              </a:rPr>
              <a:t>	</a:t>
            </a:r>
          </a:p>
          <a:p>
            <a:r>
              <a:rPr lang="es-ES" b="1" dirty="0">
                <a:solidFill>
                  <a:schemeClr val="accent1">
                    <a:lumMod val="50000"/>
                  </a:schemeClr>
                </a:solidFill>
                <a:effectLst>
                  <a:outerShdw blurRad="38100" dist="38100" dir="2700000" algn="tl">
                    <a:srgbClr val="000000">
                      <a:alpha val="43137"/>
                    </a:srgbClr>
                  </a:outerShdw>
                </a:effectLst>
              </a:rPr>
              <a:t>	</a:t>
            </a:r>
          </a:p>
          <a:p>
            <a:endParaRPr lang="es-ES" b="1" dirty="0">
              <a:solidFill>
                <a:schemeClr val="accent1">
                  <a:lumMod val="50000"/>
                </a:schemeClr>
              </a:solidFill>
              <a:effectLst>
                <a:outerShdw blurRad="38100" dist="38100" dir="2700000" algn="tl">
                  <a:srgbClr val="000000">
                    <a:alpha val="43137"/>
                  </a:srgbClr>
                </a:outerShdw>
              </a:effectLst>
            </a:endParaRPr>
          </a:p>
        </p:txBody>
      </p:sp>
      <p:sp>
        <p:nvSpPr>
          <p:cNvPr id="2" name="CuadroTexto 1"/>
          <p:cNvSpPr txBox="1"/>
          <p:nvPr/>
        </p:nvSpPr>
        <p:spPr>
          <a:xfrm>
            <a:off x="4067944" y="2164214"/>
            <a:ext cx="4752528" cy="369332"/>
          </a:xfrm>
          <a:prstGeom prst="rect">
            <a:avLst/>
          </a:prstGeom>
          <a:noFill/>
        </p:spPr>
        <p:txBody>
          <a:bodyPr wrap="square" rtlCol="0">
            <a:spAutoFit/>
          </a:bodyPr>
          <a:lstStyle/>
          <a:p>
            <a:r>
              <a:rPr lang="es-ES" b="1" dirty="0">
                <a:solidFill>
                  <a:schemeClr val="accent1">
                    <a:lumMod val="50000"/>
                  </a:schemeClr>
                </a:solidFill>
                <a:effectLst>
                  <a:outerShdw blurRad="38100" dist="38100" dir="2700000" algn="tl">
                    <a:srgbClr val="000000">
                      <a:alpha val="43137"/>
                    </a:srgbClr>
                  </a:outerShdw>
                </a:effectLst>
              </a:rPr>
              <a:t>Celeiro, 23 y 24 de noviembre de 2018</a:t>
            </a:r>
          </a:p>
        </p:txBody>
      </p:sp>
      <p:pic>
        <p:nvPicPr>
          <p:cNvPr id="4" name="Imagen 3"/>
          <p:cNvPicPr>
            <a:picLocks noChangeAspect="1"/>
          </p:cNvPicPr>
          <p:nvPr/>
        </p:nvPicPr>
        <p:blipFill rotWithShape="1">
          <a:blip r:embed="rId3"/>
          <a:srcRect b="27276"/>
          <a:stretch/>
        </p:blipFill>
        <p:spPr>
          <a:xfrm>
            <a:off x="755576" y="2002532"/>
            <a:ext cx="2667000" cy="692696"/>
          </a:xfrm>
          <a:prstGeom prst="rect">
            <a:avLst/>
          </a:prstGeom>
        </p:spPr>
      </p:pic>
      <p:sp>
        <p:nvSpPr>
          <p:cNvPr id="6" name="CuadroTexto 5"/>
          <p:cNvSpPr txBox="1"/>
          <p:nvPr/>
        </p:nvSpPr>
        <p:spPr>
          <a:xfrm>
            <a:off x="899592" y="5589240"/>
            <a:ext cx="7523213" cy="646331"/>
          </a:xfrm>
          <a:prstGeom prst="rect">
            <a:avLst/>
          </a:prstGeom>
          <a:noFill/>
        </p:spPr>
        <p:txBody>
          <a:bodyPr wrap="none" rtlCol="0">
            <a:spAutoFit/>
          </a:bodyPr>
          <a:lstStyle/>
          <a:p>
            <a:pPr algn="ctr"/>
            <a:r>
              <a:rPr lang="es-ES" dirty="0" smtClean="0"/>
              <a:t>Rafael Centenera Ulecia</a:t>
            </a:r>
          </a:p>
          <a:p>
            <a:pPr algn="ctr"/>
            <a:r>
              <a:rPr lang="es-ES" dirty="0" smtClean="0"/>
              <a:t>Subdirector General de Caladero Nacional y Aguas Comunitarias</a:t>
            </a:r>
            <a:endParaRPr lang="es-E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pPr algn="just">
              <a:lnSpc>
                <a:spcPct val="120000"/>
              </a:lnSpc>
            </a:pPr>
            <a:r>
              <a:rPr lang="es-ES" sz="2000" dirty="0"/>
              <a:t>Se van a establecer algunas </a:t>
            </a:r>
            <a:r>
              <a:rPr lang="es-ES" sz="2000" b="1" dirty="0"/>
              <a:t>medidas técnicas </a:t>
            </a:r>
            <a:r>
              <a:rPr lang="es-ES" sz="2000" dirty="0"/>
              <a:t>para determinadas flotas que ayuden a reducir la tasa de </a:t>
            </a:r>
            <a:r>
              <a:rPr lang="es-ES" sz="2000" dirty="0" smtClean="0"/>
              <a:t>descarte (exigencia de la Comisión para mantener abiertas pesquerías tan críticas como la del Bacalao en aguas de las zonas 6 y 7)</a:t>
            </a:r>
            <a:endParaRPr lang="es-ES" sz="2000" dirty="0"/>
          </a:p>
          <a:p>
            <a:pPr algn="just">
              <a:lnSpc>
                <a:spcPct val="120000"/>
              </a:lnSpc>
            </a:pPr>
            <a:r>
              <a:rPr lang="es-ES" sz="2000" dirty="0"/>
              <a:t>Para especies como </a:t>
            </a:r>
            <a:r>
              <a:rPr lang="es-ES" sz="2000" b="1" dirty="0" err="1"/>
              <a:t>alfonsinos</a:t>
            </a:r>
            <a:r>
              <a:rPr lang="es-ES" sz="2000" b="1" dirty="0"/>
              <a:t> o besugo </a:t>
            </a:r>
            <a:r>
              <a:rPr lang="es-ES" sz="2000" dirty="0"/>
              <a:t>se limitará la pesca </a:t>
            </a:r>
            <a:r>
              <a:rPr lang="es-ES" sz="2000" dirty="0" smtClean="0"/>
              <a:t>dirigida y se fijaran zonas de veda, </a:t>
            </a:r>
            <a:r>
              <a:rPr lang="es-ES" sz="2000" dirty="0"/>
              <a:t>teniendo en cuenta la poca cuota disponible así como el estado del </a:t>
            </a:r>
            <a:r>
              <a:rPr lang="es-ES" sz="2000" dirty="0" smtClean="0"/>
              <a:t>recurso (exigencia de la Comisión para mantener el TAC de besugo y no reducir en demasía el de Alfonsino).</a:t>
            </a:r>
          </a:p>
          <a:p>
            <a:pPr algn="just">
              <a:lnSpc>
                <a:spcPct val="120000"/>
              </a:lnSpc>
            </a:pPr>
            <a:r>
              <a:rPr lang="es-ES" sz="2000" dirty="0" smtClean="0"/>
              <a:t>Se introduce un nuevo articulado para reforzar la </a:t>
            </a:r>
            <a:r>
              <a:rPr lang="es-ES" sz="2000" b="1" dirty="0" smtClean="0"/>
              <a:t>responsabilidad de los armadores en el cese de actividad al alcanzar sus cupos.</a:t>
            </a:r>
            <a:endParaRPr lang="es-ES" sz="2000" b="1" dirty="0"/>
          </a:p>
          <a:p>
            <a:endParaRPr lang="es-ES" dirty="0"/>
          </a:p>
        </p:txBody>
      </p:sp>
      <p:sp>
        <p:nvSpPr>
          <p:cNvPr id="4" name="Rectangle 2"/>
          <p:cNvSpPr txBox="1">
            <a:spLocks noGrp="1" noChangeArrowheads="1"/>
          </p:cNvSpPr>
          <p:nvPr>
            <p:ph type="title"/>
          </p:nvPr>
        </p:nvSpPr>
        <p:spPr>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600" dirty="0" smtClean="0"/>
              <a:t/>
            </a:r>
            <a:br>
              <a:rPr lang="es-ES" sz="3600" dirty="0" smtClean="0"/>
            </a:br>
            <a:r>
              <a:rPr lang="es-ES" sz="4000" b="1" dirty="0" smtClean="0"/>
              <a:t>PERSPECTIVAS DE FUTURO III</a:t>
            </a:r>
          </a:p>
        </p:txBody>
      </p:sp>
    </p:spTree>
    <p:extLst>
      <p:ext uri="{BB962C8B-B14F-4D97-AF65-F5344CB8AC3E}">
        <p14:creationId xmlns:p14="http://schemas.microsoft.com/office/powerpoint/2010/main" val="304099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4000" b="1" smtClean="0"/>
              <a:t>CONCLUSIONES</a:t>
            </a:r>
            <a:endParaRPr lang="es-ES" sz="4000" b="1" dirty="0"/>
          </a:p>
        </p:txBody>
      </p:sp>
      <p:sp>
        <p:nvSpPr>
          <p:cNvPr id="5" name="Marcador de contenido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s-ES" sz="2000" dirty="0" smtClean="0"/>
              <a:t>La evolución del sistema de reparto de cuotas hasta la fecha</a:t>
            </a:r>
            <a:r>
              <a:rPr lang="es-ES" dirty="0" smtClean="0"/>
              <a:t> </a:t>
            </a:r>
            <a:r>
              <a:rPr lang="es-ES" sz="2000" dirty="0" smtClean="0"/>
              <a:t>ha sido satisfactoria. </a:t>
            </a:r>
          </a:p>
          <a:p>
            <a:pPr marL="0" indent="0" algn="just">
              <a:buFont typeface="Arial" panose="020B0604020202020204" pitchFamily="34" charset="0"/>
              <a:buNone/>
            </a:pPr>
            <a:endParaRPr lang="es-ES" sz="2000" dirty="0" smtClean="0"/>
          </a:p>
          <a:p>
            <a:pPr algn="just"/>
            <a:r>
              <a:rPr lang="es-ES" sz="2000" dirty="0" smtClean="0"/>
              <a:t>Actualmente necesita  un “paso más” para que la cuota fluya en función de la necesidades del sector.</a:t>
            </a:r>
          </a:p>
          <a:p>
            <a:pPr marL="0" indent="0" algn="just">
              <a:buFont typeface="Arial" panose="020B0604020202020204" pitchFamily="34" charset="0"/>
              <a:buNone/>
            </a:pPr>
            <a:endParaRPr lang="es-ES" sz="2000" dirty="0" smtClean="0"/>
          </a:p>
          <a:p>
            <a:pPr algn="just"/>
            <a:r>
              <a:rPr lang="es-ES" sz="2000" dirty="0" smtClean="0"/>
              <a:t>La modificación del sistema de reparto se adaptará también a la Obligación de Desembarque de la PCP.</a:t>
            </a:r>
          </a:p>
          <a:p>
            <a:pPr marL="0" indent="0" algn="just">
              <a:buFont typeface="Arial" panose="020B0604020202020204" pitchFamily="34" charset="0"/>
              <a:buNone/>
            </a:pPr>
            <a:endParaRPr lang="es-ES" sz="2000" dirty="0" smtClean="0"/>
          </a:p>
          <a:p>
            <a:pPr algn="just"/>
            <a:r>
              <a:rPr lang="es-ES" sz="2000" dirty="0" smtClean="0"/>
              <a:t>Todo ello en aras de la conservación de los recursos pesqueros y un óptimo rendimiento de la actividad pesquera. </a:t>
            </a:r>
          </a:p>
          <a:p>
            <a:pPr marL="0" indent="0">
              <a:buFont typeface="Arial" panose="020B0604020202020204" pitchFamily="34" charset="0"/>
              <a:buNone/>
            </a:pPr>
            <a:endParaRPr lang="es-ES" sz="2000" dirty="0"/>
          </a:p>
        </p:txBody>
      </p:sp>
    </p:spTree>
    <p:extLst>
      <p:ext uri="{BB962C8B-B14F-4D97-AF65-F5344CB8AC3E}">
        <p14:creationId xmlns:p14="http://schemas.microsoft.com/office/powerpoint/2010/main" val="32056157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3124200"/>
            <a:ext cx="7086600" cy="1447800"/>
          </a:xfrm>
        </p:spPr>
        <p:txBody>
          <a:bodyPr>
            <a:normAutofit/>
          </a:bodyPr>
          <a:lstStyle/>
          <a:p>
            <a:pPr lvl="0">
              <a:spcBef>
                <a:spcPts val="0"/>
              </a:spcBef>
            </a:pPr>
            <a:r>
              <a:rPr lang="es-ES" sz="6600" dirty="0" smtClean="0">
                <a:solidFill>
                  <a:prstClr val="white"/>
                </a:solidFill>
              </a:rPr>
              <a:t>Muchas gracias</a:t>
            </a:r>
            <a:r>
              <a:rPr lang="es-ES" sz="6600" dirty="0">
                <a:solidFill>
                  <a:prstClr val="white"/>
                </a:solidFill>
              </a:rPr>
              <a:t/>
            </a:r>
            <a:br>
              <a:rPr lang="es-ES" sz="6600" dirty="0">
                <a:solidFill>
                  <a:prstClr val="white"/>
                </a:solidFill>
              </a:rPr>
            </a:br>
            <a:r>
              <a:rPr lang="es-ES" sz="1800" dirty="0" smtClean="0">
                <a:solidFill>
                  <a:prstClr val="white"/>
                </a:solidFill>
              </a:rPr>
              <a:t>I</a:t>
            </a:r>
            <a:endParaRPr lang="es-ES" sz="1800"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6114" y="908720"/>
            <a:ext cx="8352420" cy="652934"/>
          </a:xfrm>
        </p:spPr>
        <p:txBody>
          <a:bodyPr>
            <a:normAutofit/>
          </a:bodyPr>
          <a:lstStyle/>
          <a:p>
            <a:r>
              <a:rPr lang="es-ES" sz="3600" b="1" dirty="0" smtClean="0"/>
              <a:t>LA OBLIGACIÓN DE DESEMBARQUE </a:t>
            </a:r>
            <a:endParaRPr lang="es-ES" sz="3600" b="1" dirty="0"/>
          </a:p>
        </p:txBody>
      </p:sp>
      <p:sp>
        <p:nvSpPr>
          <p:cNvPr id="3" name="Marcador de contenido 2"/>
          <p:cNvSpPr>
            <a:spLocks noGrp="1"/>
          </p:cNvSpPr>
          <p:nvPr>
            <p:ph idx="1"/>
          </p:nvPr>
        </p:nvSpPr>
        <p:spPr>
          <a:xfrm>
            <a:off x="600708" y="1844824"/>
            <a:ext cx="8003232" cy="3921299"/>
          </a:xfrm>
        </p:spPr>
        <p:txBody>
          <a:bodyPr>
            <a:normAutofit/>
          </a:bodyPr>
          <a:lstStyle/>
          <a:p>
            <a:r>
              <a:rPr lang="es-ES" sz="2000" dirty="0" smtClean="0"/>
              <a:t>SUPONE LA NECESIDAD DE QUE CADA BUQUE GARANTICE ANTES DE ABANDONAR EL PUERTO QUE DISPONE DE CUOTAS SUFICIENTES PARA CUALQUIER POSIBLE CAPTURA DE ESPECIES SOMETIDAS A TAC Y PARA LAS QUE NO EXISTA UNA POSIBILIDAD DE DESCARTE MEDIANTE LAS DITINTAS EXENCIONES.</a:t>
            </a:r>
          </a:p>
          <a:p>
            <a:r>
              <a:rPr lang="es-ES" sz="2000" dirty="0" smtClean="0"/>
              <a:t>LA RESPONSABILIDAD DE ESA GARATÍA DE CUOTA ES COMPARTIDA ENTRE LA </a:t>
            </a:r>
            <a:r>
              <a:rPr lang="es-ES" sz="2000" b="1" dirty="0" smtClean="0"/>
              <a:t>ADMINISTRACIÓN</a:t>
            </a:r>
            <a:r>
              <a:rPr lang="es-ES" sz="2000" dirty="0"/>
              <a:t>,</a:t>
            </a:r>
            <a:r>
              <a:rPr lang="es-ES" sz="2000" dirty="0" smtClean="0"/>
              <a:t> LOS </a:t>
            </a:r>
            <a:r>
              <a:rPr lang="es-ES" sz="2000" b="1" dirty="0" smtClean="0"/>
              <a:t>ARMADORES INDIVIDUALES Y LAS ASOCIACIONES Y COFRADÍAS</a:t>
            </a:r>
            <a:r>
              <a:rPr lang="es-ES" sz="2000" dirty="0" smtClean="0"/>
              <a:t>.</a:t>
            </a:r>
          </a:p>
          <a:p>
            <a:r>
              <a:rPr lang="es-ES" sz="2000" dirty="0" smtClean="0"/>
              <a:t>EL MODELO ACTUAL </a:t>
            </a:r>
            <a:r>
              <a:rPr lang="es-ES" sz="2000" b="1" dirty="0" smtClean="0"/>
              <a:t>NO RESPONDE A ESA NECESIDAD </a:t>
            </a:r>
            <a:r>
              <a:rPr lang="es-ES" sz="2000" dirty="0" smtClean="0"/>
              <a:t>DE GARANTIZAR LAS CUOTAS PARA TODOS LOS CASOS. SOBRAN EN DETERMINADOS SITIOS Y FALTAN EN OTROS.</a:t>
            </a:r>
            <a:endParaRPr lang="es-ES" sz="2000" dirty="0"/>
          </a:p>
        </p:txBody>
      </p:sp>
    </p:spTree>
    <p:extLst>
      <p:ext uri="{BB962C8B-B14F-4D97-AF65-F5344CB8AC3E}">
        <p14:creationId xmlns:p14="http://schemas.microsoft.com/office/powerpoint/2010/main" val="4199706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755576" y="1916832"/>
            <a:ext cx="7931224" cy="4209331"/>
          </a:xfrm>
        </p:spPr>
        <p:txBody>
          <a:bodyPr>
            <a:normAutofit fontScale="62500" lnSpcReduction="20000"/>
          </a:bodyPr>
          <a:lstStyle/>
          <a:p>
            <a:pPr algn="ctr">
              <a:buFontTx/>
              <a:buNone/>
            </a:pPr>
            <a:r>
              <a:rPr lang="es-ES" sz="5400" b="1" dirty="0"/>
              <a:t>ANTECEDENTES</a:t>
            </a:r>
          </a:p>
          <a:p>
            <a:pPr algn="ctr">
              <a:buFontTx/>
              <a:buNone/>
            </a:pPr>
            <a:endParaRPr lang="es-ES" sz="2400" dirty="0"/>
          </a:p>
          <a:p>
            <a:pPr algn="just">
              <a:buFontTx/>
              <a:buNone/>
            </a:pPr>
            <a:r>
              <a:rPr lang="es-ES" sz="4000" b="1" dirty="0"/>
              <a:t>2010 – 2011: </a:t>
            </a:r>
            <a:r>
              <a:rPr lang="es-ES" dirty="0"/>
              <a:t>primeros repartos por modalidades en el caladero</a:t>
            </a:r>
          </a:p>
          <a:p>
            <a:pPr algn="just">
              <a:buFontTx/>
              <a:buNone/>
            </a:pPr>
            <a:endParaRPr lang="es-ES" dirty="0"/>
          </a:p>
          <a:p>
            <a:pPr algn="just">
              <a:buFontTx/>
              <a:buNone/>
            </a:pPr>
            <a:r>
              <a:rPr lang="es-ES" dirty="0"/>
              <a:t>Pesca conjunta (olímpica) con cuota repartida por trimestres</a:t>
            </a:r>
          </a:p>
          <a:p>
            <a:pPr algn="just">
              <a:buFontTx/>
              <a:buNone/>
            </a:pPr>
            <a:endParaRPr lang="es-ES" dirty="0"/>
          </a:p>
          <a:p>
            <a:pPr algn="just">
              <a:buFontTx/>
              <a:buNone/>
            </a:pPr>
            <a:r>
              <a:rPr lang="es-ES" dirty="0"/>
              <a:t>Cuotas individuales para la flota de arrastre de fondo del CNW</a:t>
            </a:r>
          </a:p>
          <a:p>
            <a:pPr algn="just">
              <a:buFontTx/>
              <a:buNone/>
            </a:pPr>
            <a:endParaRPr lang="es-ES" dirty="0"/>
          </a:p>
          <a:p>
            <a:pPr algn="ctr">
              <a:buFontTx/>
              <a:buNone/>
            </a:pPr>
            <a:r>
              <a:rPr lang="es-ES" dirty="0"/>
              <a:t>Se logró una mejor ordenación de la actividad en la flota de caladero aunque a la vez generaba dificultades en determinadas pesquerías por </a:t>
            </a:r>
            <a:r>
              <a:rPr lang="es-ES" b="1" dirty="0"/>
              <a:t>cierres prematuros para toda la flota por agotamiento de la cuota</a:t>
            </a:r>
            <a:r>
              <a:rPr lang="es-ES" dirty="0"/>
              <a:t>. </a:t>
            </a:r>
          </a:p>
          <a:p>
            <a:endParaRPr lang="es-ES" dirty="0"/>
          </a:p>
        </p:txBody>
      </p:sp>
      <p:sp>
        <p:nvSpPr>
          <p:cNvPr id="3" name="Título 2"/>
          <p:cNvSpPr>
            <a:spLocks noGrp="1"/>
          </p:cNvSpPr>
          <p:nvPr>
            <p:ph type="title"/>
          </p:nvPr>
        </p:nvSpPr>
        <p:spPr>
          <a:xfrm>
            <a:off x="457011" y="692696"/>
            <a:ext cx="8229600" cy="1143000"/>
          </a:xfrm>
        </p:spPr>
        <p:txBody>
          <a:bodyPr>
            <a:normAutofit/>
          </a:bodyPr>
          <a:lstStyle/>
          <a:p>
            <a:r>
              <a:rPr lang="es-ES" sz="2800" b="1" dirty="0" smtClean="0"/>
              <a:t>REGULACIÓN DE LAS CUOTAS DE PESCA EN AGUAS DEL CALADERO NACIONAL</a:t>
            </a:r>
            <a:endParaRPr lang="es-E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457200" y="1268760"/>
            <a:ext cx="8229600" cy="4525963"/>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80000"/>
              </a:lnSpc>
              <a:defRPr/>
            </a:pPr>
            <a:endParaRPr lang="es-ES_tradnl" sz="2400" dirty="0" smtClean="0"/>
          </a:p>
          <a:p>
            <a:pPr algn="just">
              <a:lnSpc>
                <a:spcPct val="120000"/>
              </a:lnSpc>
              <a:defRPr/>
            </a:pPr>
            <a:r>
              <a:rPr lang="es-ES_tradnl" sz="8000" dirty="0" smtClean="0"/>
              <a:t>Cambio del modelo para corregir ciertas deficiencias (cierres prematuros y mejorar la gestión de la caballa en un escenario con una fuerte multa anual)</a:t>
            </a:r>
          </a:p>
          <a:p>
            <a:pPr algn="just">
              <a:lnSpc>
                <a:spcPct val="120000"/>
              </a:lnSpc>
              <a:defRPr/>
            </a:pPr>
            <a:r>
              <a:rPr lang="es-ES_tradnl" sz="8000" dirty="0" smtClean="0"/>
              <a:t>Inicialmente </a:t>
            </a:r>
            <a:r>
              <a:rPr lang="es-ES_tradnl" sz="8000" b="1" dirty="0" smtClean="0"/>
              <a:t>no todas las flotas </a:t>
            </a:r>
            <a:r>
              <a:rPr lang="es-ES_tradnl" sz="8000" dirty="0" smtClean="0"/>
              <a:t>se mostraron a favor de contar con un </a:t>
            </a:r>
            <a:r>
              <a:rPr lang="es-ES_tradnl" sz="8000" b="1" dirty="0" smtClean="0"/>
              <a:t>sistema de cuotas individuales ni con los repartos acordados </a:t>
            </a:r>
            <a:r>
              <a:rPr lang="es-ES_tradnl" sz="8000" dirty="0" smtClean="0"/>
              <a:t>(múltiples recursos presentados) .</a:t>
            </a:r>
          </a:p>
          <a:p>
            <a:pPr algn="just">
              <a:lnSpc>
                <a:spcPct val="120000"/>
              </a:lnSpc>
              <a:defRPr/>
            </a:pPr>
            <a:r>
              <a:rPr lang="es-ES_tradnl" sz="8000" dirty="0" smtClean="0"/>
              <a:t>Cuota individual en cerco (caballa y jurel), Palangre de Fondo y volanta (merluza). Cuota provincial de caballa y jurel para otros censos distintos de arrastre y cerco. Resto de cuotas en conjunto o sin reparto.</a:t>
            </a:r>
            <a:endParaRPr lang="es-ES_tradnl" sz="8000" dirty="0"/>
          </a:p>
          <a:p>
            <a:pPr algn="just">
              <a:lnSpc>
                <a:spcPct val="120000"/>
              </a:lnSpc>
              <a:defRPr/>
            </a:pPr>
            <a:r>
              <a:rPr lang="es-ES_tradnl" sz="8000" dirty="0" smtClean="0"/>
              <a:t>Posibilidad transferencias definitivas flota arrastre de fondo pero no para los demás censos POR LA OPOSICIÓN DEL SECTOR</a:t>
            </a:r>
            <a:endParaRPr lang="es-ES" sz="8000" dirty="0" smtClean="0"/>
          </a:p>
          <a:p>
            <a:pPr algn="just">
              <a:lnSpc>
                <a:spcPct val="120000"/>
              </a:lnSpc>
              <a:defRPr/>
            </a:pPr>
            <a:endParaRPr lang="es-ES" sz="8000" dirty="0" smtClean="0"/>
          </a:p>
        </p:txBody>
      </p:sp>
      <p:sp>
        <p:nvSpPr>
          <p:cNvPr id="5" name="Rectangle 2"/>
          <p:cNvSpPr>
            <a:spLocks noGrp="1" noChangeArrowheads="1"/>
          </p:cNvSpPr>
          <p:nvPr>
            <p:ph type="title"/>
          </p:nvPr>
        </p:nvSpPr>
        <p:spPr/>
        <p:txBody>
          <a:bodyPr>
            <a:normAutofit/>
          </a:bodyPr>
          <a:lstStyle/>
          <a:p>
            <a:pPr eaLnBrk="1" hangingPunct="1"/>
            <a:r>
              <a:rPr lang="es-ES" sz="4000" b="1" dirty="0" smtClean="0"/>
              <a:t>2013 - 2015</a:t>
            </a:r>
          </a:p>
        </p:txBody>
      </p:sp>
    </p:spTree>
    <p:extLst>
      <p:ext uri="{BB962C8B-B14F-4D97-AF65-F5344CB8AC3E}">
        <p14:creationId xmlns:p14="http://schemas.microsoft.com/office/powerpoint/2010/main" val="2033335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2060848"/>
            <a:ext cx="8280920" cy="4032448"/>
          </a:xfrm>
        </p:spPr>
        <p:txBody>
          <a:bodyPr>
            <a:normAutofit fontScale="85000" lnSpcReduction="20000"/>
          </a:bodyPr>
          <a:lstStyle/>
          <a:p>
            <a:pPr algn="just">
              <a:defRPr/>
            </a:pPr>
            <a:r>
              <a:rPr lang="es-ES" sz="2000" dirty="0" smtClean="0"/>
              <a:t>Cada barco puede planificar su actividad a lo largo del año al ser responsable de cuándo y cómo usa su cuota. </a:t>
            </a:r>
          </a:p>
          <a:p>
            <a:pPr algn="just">
              <a:defRPr/>
            </a:pPr>
            <a:endParaRPr lang="es-ES" sz="2000" dirty="0"/>
          </a:p>
          <a:p>
            <a:pPr algn="just">
              <a:defRPr/>
            </a:pPr>
            <a:r>
              <a:rPr lang="es-ES" sz="2000" dirty="0" smtClean="0"/>
              <a:t>Ajusta la capacidad a las cuotas en pocos años cuando hay transferencia </a:t>
            </a:r>
            <a:r>
              <a:rPr lang="es-ES" sz="2000" dirty="0" err="1" smtClean="0"/>
              <a:t>definitIva</a:t>
            </a:r>
            <a:r>
              <a:rPr lang="es-ES" sz="2000" dirty="0" smtClean="0"/>
              <a:t>.</a:t>
            </a:r>
          </a:p>
          <a:p>
            <a:pPr algn="just">
              <a:defRPr/>
            </a:pPr>
            <a:endParaRPr lang="es-ES" sz="2000" dirty="0"/>
          </a:p>
          <a:p>
            <a:pPr algn="just">
              <a:defRPr/>
            </a:pPr>
            <a:r>
              <a:rPr lang="es-ES" sz="2000" dirty="0" smtClean="0"/>
              <a:t>Se permitió que las entidades gestionaran conjuntamente la cuota de varios barcos, dando así la posibilidad de autorregularse al propio sector mediante acuerdos internos</a:t>
            </a:r>
          </a:p>
          <a:p>
            <a:pPr algn="just">
              <a:defRPr/>
            </a:pPr>
            <a:endParaRPr lang="es-ES" sz="2000" dirty="0"/>
          </a:p>
          <a:p>
            <a:pPr algn="just">
              <a:defRPr/>
            </a:pPr>
            <a:r>
              <a:rPr lang="es-ES" sz="2000" dirty="0" smtClean="0"/>
              <a:t>Permite actuar sobre los precios influyendo en el mecanismo de mercado de la oferta y la demanda ya que no todos tienen que salir a pescar al mismo tiempo</a:t>
            </a:r>
          </a:p>
          <a:p>
            <a:pPr algn="just">
              <a:defRPr/>
            </a:pPr>
            <a:endParaRPr lang="es-ES" sz="2000" dirty="0"/>
          </a:p>
          <a:p>
            <a:pPr algn="just">
              <a:defRPr/>
            </a:pPr>
            <a:r>
              <a:rPr lang="es-ES" sz="2000" dirty="0" smtClean="0"/>
              <a:t>Permite un mejor control de la actividad tanto para la Administración como para el propio sector</a:t>
            </a:r>
          </a:p>
        </p:txBody>
      </p:sp>
      <p:sp>
        <p:nvSpPr>
          <p:cNvPr id="5123" name="Rectangle 2"/>
          <p:cNvSpPr>
            <a:spLocks noGrp="1" noChangeArrowheads="1"/>
          </p:cNvSpPr>
          <p:nvPr>
            <p:ph type="title"/>
          </p:nvPr>
        </p:nvSpPr>
        <p:spPr>
          <a:xfrm>
            <a:off x="539552" y="620688"/>
            <a:ext cx="8229600" cy="1143000"/>
          </a:xfrm>
        </p:spPr>
        <p:txBody>
          <a:bodyPr>
            <a:noAutofit/>
          </a:bodyPr>
          <a:lstStyle/>
          <a:p>
            <a:pPr eaLnBrk="1" hangingPunct="1"/>
            <a:r>
              <a:rPr lang="es-ES" sz="2800" b="1" dirty="0" smtClean="0"/>
              <a:t>VENTAJAS DE UN MODELO CON CUOTAS REPARTIDAS POR BUQUE O FLOTA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DEBILIDADES </a:t>
            </a:r>
            <a:br>
              <a:rPr lang="es-ES" sz="3200" b="1" dirty="0"/>
            </a:br>
            <a:r>
              <a:rPr lang="es-ES" sz="3200" b="1" dirty="0"/>
              <a:t>DEL MODELO ACTUAL</a:t>
            </a:r>
            <a:endParaRPr lang="es-ES" sz="3200" dirty="0"/>
          </a:p>
        </p:txBody>
      </p:sp>
      <p:sp>
        <p:nvSpPr>
          <p:cNvPr id="3" name="Marcador de contenido 2"/>
          <p:cNvSpPr>
            <a:spLocks noGrp="1"/>
          </p:cNvSpPr>
          <p:nvPr>
            <p:ph idx="1"/>
          </p:nvPr>
        </p:nvSpPr>
        <p:spPr/>
        <p:txBody>
          <a:bodyPr>
            <a:normAutofit fontScale="55000" lnSpcReduction="20000"/>
          </a:bodyPr>
          <a:lstStyle/>
          <a:p>
            <a:r>
              <a:rPr lang="es-ES" dirty="0"/>
              <a:t>IMPOSIBILIDAD de encontrar una fórmula de reparto que satisfaga a todos, elevado número de barcos que acceden a un mismo recurso (caballa, jurel , merluza) para el que la cuota española no es excesivamente alta.</a:t>
            </a:r>
          </a:p>
          <a:p>
            <a:endParaRPr lang="es-ES" dirty="0"/>
          </a:p>
          <a:p>
            <a:r>
              <a:rPr lang="es-ES" dirty="0"/>
              <a:t>La utilización de las cuotas, al menos por parte de España, no es plena (en 2017 quedaron sin consumir 21% merluza, 31 % jurel 8c…)</a:t>
            </a:r>
          </a:p>
          <a:p>
            <a:endParaRPr lang="es-ES" dirty="0"/>
          </a:p>
          <a:p>
            <a:r>
              <a:rPr lang="es-ES" dirty="0"/>
              <a:t>El mecanismo de redistribución entre modalidades, aunque mejora el consumo, es complejo y no ha sido de fácil aplicación. La </a:t>
            </a:r>
            <a:r>
              <a:rPr lang="es-ES" b="1" dirty="0"/>
              <a:t>flota de arrastre puede vetar la redistribución</a:t>
            </a:r>
            <a:r>
              <a:rPr lang="es-ES" dirty="0"/>
              <a:t>. </a:t>
            </a:r>
            <a:r>
              <a:rPr lang="es-ES" dirty="0" smtClean="0"/>
              <a:t>(hoy hay más de 120 barcos de cerco en </a:t>
            </a:r>
            <a:r>
              <a:rPr lang="es-ES" dirty="0"/>
              <a:t>puerto por falta de cuota jurel cuando quedan bloqueadas más de 2.000 </a:t>
            </a:r>
            <a:r>
              <a:rPr lang="es-ES" dirty="0" err="1"/>
              <a:t>tn</a:t>
            </a:r>
            <a:r>
              <a:rPr lang="es-ES" dirty="0"/>
              <a:t> </a:t>
            </a:r>
            <a:r>
              <a:rPr lang="es-ES" b="1" dirty="0"/>
              <a:t>no distribuidas de buques </a:t>
            </a:r>
            <a:r>
              <a:rPr lang="es-ES" b="1"/>
              <a:t>de </a:t>
            </a:r>
            <a:r>
              <a:rPr lang="es-ES" b="1" smtClean="0"/>
              <a:t>arrastre)</a:t>
            </a:r>
            <a:endParaRPr lang="es-ES" b="1" dirty="0"/>
          </a:p>
          <a:p>
            <a:endParaRPr lang="es-ES" dirty="0"/>
          </a:p>
          <a:p>
            <a:r>
              <a:rPr lang="es-ES" dirty="0"/>
              <a:t>Hay desigualdad en el uso de cuotas y en las necesidades reales. Así, mientras hay barcos o censos a los que les sobra cuota, hay otros que no tienen suficiente para toda la campaña.</a:t>
            </a:r>
          </a:p>
          <a:p>
            <a:endParaRPr lang="es-ES" dirty="0"/>
          </a:p>
          <a:p>
            <a:endParaRPr lang="es-ES" dirty="0"/>
          </a:p>
          <a:p>
            <a:endParaRPr lang="es-ES" dirty="0"/>
          </a:p>
        </p:txBody>
      </p:sp>
    </p:spTree>
    <p:extLst>
      <p:ext uri="{BB962C8B-B14F-4D97-AF65-F5344CB8AC3E}">
        <p14:creationId xmlns:p14="http://schemas.microsoft.com/office/powerpoint/2010/main" val="3614984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57200"/>
            <a:ext cx="8229600" cy="1143000"/>
          </a:xfrm>
        </p:spPr>
        <p:txBody>
          <a:bodyPr>
            <a:normAutofit/>
          </a:bodyPr>
          <a:lstStyle/>
          <a:p>
            <a:r>
              <a:rPr lang="es-ES" sz="3600" b="1" dirty="0" smtClean="0"/>
              <a:t>HACIA UN NUEVO MODELO</a:t>
            </a:r>
            <a:endParaRPr lang="es-ES" sz="3600" b="1" dirty="0"/>
          </a:p>
        </p:txBody>
      </p:sp>
      <p:sp>
        <p:nvSpPr>
          <p:cNvPr id="5" name="Marcador de contenido 4"/>
          <p:cNvSpPr>
            <a:spLocks noGrp="1"/>
          </p:cNvSpPr>
          <p:nvPr>
            <p:ph idx="1"/>
          </p:nvPr>
        </p:nvSpPr>
        <p:spPr/>
        <p:txBody>
          <a:bodyPr>
            <a:normAutofit fontScale="92500" lnSpcReduction="20000"/>
          </a:bodyPr>
          <a:lstStyle/>
          <a:p>
            <a:r>
              <a:rPr lang="es-ES" dirty="0"/>
              <a:t>Se </a:t>
            </a:r>
            <a:r>
              <a:rPr lang="es-ES" dirty="0" smtClean="0"/>
              <a:t>ha presentado un </a:t>
            </a:r>
            <a:r>
              <a:rPr lang="es-ES" dirty="0"/>
              <a:t>borrador de nueva orden ministerial que modifique </a:t>
            </a:r>
            <a:r>
              <a:rPr lang="es-ES" dirty="0" smtClean="0"/>
              <a:t>el modelo de gestión actual.</a:t>
            </a:r>
          </a:p>
          <a:p>
            <a:r>
              <a:rPr lang="es-ES" dirty="0" smtClean="0"/>
              <a:t>Al mismo tiempo se incluye otra nueva orden que introduce las medidas necesarias para aplicar de manera correcta la obligación de desembarque.</a:t>
            </a:r>
            <a:endParaRPr lang="es-ES" dirty="0"/>
          </a:p>
          <a:p>
            <a:r>
              <a:rPr lang="es-ES" dirty="0" smtClean="0"/>
              <a:t>Ambas normas pretenden mejorar en la gestión de las cuotas y dar salida a los problemas que plantea la obligación de desembarco.</a:t>
            </a:r>
            <a:endParaRPr lang="es-ES" dirty="0"/>
          </a:p>
          <a:p>
            <a:endParaRPr lang="es-ES" dirty="0"/>
          </a:p>
        </p:txBody>
      </p:sp>
    </p:spTree>
    <p:extLst>
      <p:ext uri="{BB962C8B-B14F-4D97-AF65-F5344CB8AC3E}">
        <p14:creationId xmlns:p14="http://schemas.microsoft.com/office/powerpoint/2010/main" val="4101744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1296020" y="188640"/>
            <a:ext cx="6804372" cy="648072"/>
          </a:xfrm>
        </p:spPr>
        <p:txBody>
          <a:bodyPr>
            <a:normAutofit fontScale="90000"/>
          </a:bodyPr>
          <a:lstStyle/>
          <a:p>
            <a:pPr eaLnBrk="1" hangingPunct="1"/>
            <a:r>
              <a:rPr lang="es-ES" sz="4000" dirty="0" smtClean="0"/>
              <a:t/>
            </a:r>
            <a:br>
              <a:rPr lang="es-ES" sz="4000" dirty="0" smtClean="0"/>
            </a:br>
            <a:r>
              <a:rPr lang="es-ES" b="1" dirty="0" smtClean="0"/>
              <a:t>PERSPECTIVAS </a:t>
            </a:r>
            <a:br>
              <a:rPr lang="es-ES" b="1" dirty="0" smtClean="0"/>
            </a:br>
            <a:r>
              <a:rPr lang="es-ES" b="1" dirty="0" smtClean="0"/>
              <a:t>DE FUTURO I</a:t>
            </a:r>
          </a:p>
        </p:txBody>
      </p:sp>
      <p:sp>
        <p:nvSpPr>
          <p:cNvPr id="3" name="Marcador de contenido 2"/>
          <p:cNvSpPr>
            <a:spLocks noGrp="1"/>
          </p:cNvSpPr>
          <p:nvPr>
            <p:ph idx="1"/>
          </p:nvPr>
        </p:nvSpPr>
        <p:spPr/>
        <p:txBody>
          <a:bodyPr>
            <a:normAutofit fontScale="62500" lnSpcReduction="20000"/>
          </a:bodyPr>
          <a:lstStyle/>
          <a:p>
            <a:r>
              <a:rPr lang="es-ES" dirty="0"/>
              <a:t>Entre los principales cambios en las distintas regulaciones se incluyen los siguientes:</a:t>
            </a:r>
          </a:p>
          <a:p>
            <a:endParaRPr lang="es-ES" dirty="0"/>
          </a:p>
          <a:p>
            <a:r>
              <a:rPr lang="es-ES" dirty="0"/>
              <a:t>Posibilidad de poder hacer </a:t>
            </a:r>
            <a:r>
              <a:rPr lang="es-ES" b="1" dirty="0"/>
              <a:t>cesiones temporales de cuota</a:t>
            </a:r>
            <a:r>
              <a:rPr lang="es-ES" dirty="0"/>
              <a:t>, tanto entre barcos del mismo censo como entre barcos de distintos censos e incluso distintos caladeros si comparten los mismos stocks. </a:t>
            </a:r>
          </a:p>
          <a:p>
            <a:r>
              <a:rPr lang="es-ES" dirty="0"/>
              <a:t>Posibilidad de hacer </a:t>
            </a:r>
            <a:r>
              <a:rPr lang="es-ES" b="1" dirty="0"/>
              <a:t>transferencias definitivas de cuota </a:t>
            </a:r>
            <a:r>
              <a:rPr lang="es-ES" dirty="0"/>
              <a:t>cuando haya cuota individual (en CNW en modalidades como cerco, palangre de fondo y volanta)</a:t>
            </a:r>
          </a:p>
          <a:p>
            <a:r>
              <a:rPr lang="es-ES" dirty="0"/>
              <a:t>Mecanismo universal de </a:t>
            </a:r>
            <a:r>
              <a:rPr lang="es-ES" b="1" dirty="0"/>
              <a:t>deducción de cuota </a:t>
            </a:r>
            <a:r>
              <a:rPr lang="es-ES" dirty="0"/>
              <a:t>en el último trimestre si no se ha hecho uso de la cuota para pasar a un fondo común (se elimina el veto del arrastre).</a:t>
            </a:r>
          </a:p>
          <a:p>
            <a:r>
              <a:rPr lang="es-ES" dirty="0"/>
              <a:t>Introducción de la opción de </a:t>
            </a:r>
            <a:r>
              <a:rPr lang="es-ES" b="1" dirty="0"/>
              <a:t>obtención de cuotas </a:t>
            </a:r>
            <a:r>
              <a:rPr lang="es-ES" dirty="0"/>
              <a:t>en otros Estados miembros (ya existía para los 300). </a:t>
            </a:r>
          </a:p>
          <a:p>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es-ES" sz="4000" smtClean="0"/>
              <a:t/>
            </a:r>
            <a:br>
              <a:rPr lang="es-ES" sz="4000" smtClean="0"/>
            </a:br>
            <a:r>
              <a:rPr lang="es-ES" sz="4000" smtClean="0"/>
              <a:t/>
            </a:r>
            <a:br>
              <a:rPr lang="es-ES" sz="4000" smtClean="0"/>
            </a:br>
            <a:r>
              <a:rPr lang="es-ES" sz="4000" smtClean="0"/>
              <a:t/>
            </a:r>
            <a:br>
              <a:rPr lang="es-ES" sz="4000" smtClean="0"/>
            </a:br>
            <a:endParaRPr lang="es-ES" sz="4000" smtClean="0"/>
          </a:p>
        </p:txBody>
      </p:sp>
      <p:sp>
        <p:nvSpPr>
          <p:cNvPr id="8195" name="Rectangle 3"/>
          <p:cNvSpPr>
            <a:spLocks noGrp="1" noChangeArrowheads="1"/>
          </p:cNvSpPr>
          <p:nvPr>
            <p:ph type="body" idx="1"/>
          </p:nvPr>
        </p:nvSpPr>
        <p:spPr>
          <a:xfrm>
            <a:off x="455890" y="1417638"/>
            <a:ext cx="8229600" cy="4525962"/>
          </a:xfrm>
        </p:spPr>
        <p:txBody>
          <a:bodyPr>
            <a:noAutofit/>
          </a:bodyPr>
          <a:lstStyle/>
          <a:p>
            <a:r>
              <a:rPr lang="es-ES" sz="2000" dirty="0" smtClean="0"/>
              <a:t>Se fijan </a:t>
            </a:r>
            <a:r>
              <a:rPr lang="es-ES" sz="2000" b="1" dirty="0" smtClean="0"/>
              <a:t>nuevos repartos </a:t>
            </a:r>
            <a:r>
              <a:rPr lang="es-ES" sz="2000" dirty="0" smtClean="0"/>
              <a:t>de aquellas especies que hasta ahora no lo estaban con criterios de la Ley 3/2001 y el Reglamento 1380/2013. En principio se harán por caladeros y modalidades. En una segunda fase se estudiará aquellos casos en que se pueda establecer un reparto por flotas o individual por barco.</a:t>
            </a:r>
          </a:p>
          <a:p>
            <a:pPr algn="just"/>
            <a:r>
              <a:rPr lang="es-ES" sz="2000" dirty="0" smtClean="0"/>
              <a:t>Para la gestión de la cuota de </a:t>
            </a:r>
            <a:r>
              <a:rPr lang="es-ES" sz="2000" b="1" dirty="0" smtClean="0"/>
              <a:t>caballa</a:t>
            </a:r>
            <a:r>
              <a:rPr lang="es-ES" sz="2000" dirty="0" smtClean="0"/>
              <a:t> para la flota de otros artes se establecerá una </a:t>
            </a:r>
            <a:r>
              <a:rPr lang="es-ES" sz="2000" b="1" dirty="0" smtClean="0"/>
              <a:t>cuota para pesca dirigida y se dejará una reserva para pesca accesoria.</a:t>
            </a:r>
          </a:p>
          <a:p>
            <a:pPr algn="just"/>
            <a:r>
              <a:rPr lang="es-ES" sz="2000" dirty="0" smtClean="0"/>
              <a:t>Se fija la forma en la que se pueden </a:t>
            </a:r>
            <a:r>
              <a:rPr lang="es-ES" sz="2000" b="1" dirty="0" smtClean="0"/>
              <a:t>usar las condiciones especiales</a:t>
            </a:r>
            <a:r>
              <a:rPr lang="es-ES" sz="2000" dirty="0" smtClean="0"/>
              <a:t> para acceder a más cuota de jurel y bacaladilla.</a:t>
            </a:r>
          </a:p>
          <a:p>
            <a:pPr algn="just"/>
            <a:r>
              <a:rPr lang="es-ES" sz="2000" dirty="0" smtClean="0"/>
              <a:t>Se establecen las condiciones para el </a:t>
            </a:r>
            <a:r>
              <a:rPr lang="es-ES" sz="2000" b="1" dirty="0" smtClean="0"/>
              <a:t>uso de las exenciones </a:t>
            </a:r>
            <a:r>
              <a:rPr lang="es-ES" sz="2000" dirty="0" smtClean="0"/>
              <a:t>a la obligación de desembarco (de </a:t>
            </a:r>
            <a:r>
              <a:rPr lang="es-ES" sz="2000" dirty="0" err="1" smtClean="0"/>
              <a:t>minimis</a:t>
            </a:r>
            <a:r>
              <a:rPr lang="es-ES" sz="2000" dirty="0" smtClean="0"/>
              <a:t>, alta supervivencia y flexibilidad </a:t>
            </a:r>
            <a:r>
              <a:rPr lang="es-ES" sz="2000" dirty="0" err="1" smtClean="0"/>
              <a:t>interespecies</a:t>
            </a:r>
            <a:r>
              <a:rPr lang="es-ES" sz="2000" dirty="0" smtClean="0"/>
              <a:t>)</a:t>
            </a:r>
          </a:p>
          <a:p>
            <a:pPr algn="just"/>
            <a:endParaRPr lang="es-ES" sz="2000" dirty="0"/>
          </a:p>
        </p:txBody>
      </p:sp>
      <p:sp>
        <p:nvSpPr>
          <p:cNvPr id="4" name="Rectangle 2"/>
          <p:cNvSpPr txBox="1">
            <a:spLocks noChangeArrowheads="1"/>
          </p:cNvSpPr>
          <p:nvPr/>
        </p:nvSpPr>
        <p:spPr>
          <a:xfrm>
            <a:off x="1168504" y="1604"/>
            <a:ext cx="6804372"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600" dirty="0" smtClean="0"/>
              <a:t/>
            </a:r>
            <a:br>
              <a:rPr lang="es-ES" sz="3600" dirty="0" smtClean="0"/>
            </a:br>
            <a:r>
              <a:rPr lang="es-ES" sz="4000" b="1" dirty="0" smtClean="0"/>
              <a:t>PERSPECTIVAS </a:t>
            </a:r>
          </a:p>
          <a:p>
            <a:r>
              <a:rPr lang="es-ES" sz="4000" b="1" dirty="0" smtClean="0"/>
              <a:t>DE FUTURO II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0</TotalTime>
  <Words>2512</Words>
  <Application>Microsoft Office PowerPoint</Application>
  <PresentationFormat>Presentación en pantalla (4:3)</PresentationFormat>
  <Paragraphs>116</Paragraphs>
  <Slides>12</Slides>
  <Notes>8</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Century Gothic</vt:lpstr>
      <vt:lpstr>Georgia</vt:lpstr>
      <vt:lpstr>Tema de Office</vt:lpstr>
      <vt:lpstr>“Gestión posibilidades de pesca: la nueva normativa adaptación de la flota española a la obligación de desembarque”</vt:lpstr>
      <vt:lpstr>LA OBLIGACIÓN DE DESEMBARQUE </vt:lpstr>
      <vt:lpstr>REGULACIÓN DE LAS CUOTAS DE PESCA EN AGUAS DEL CALADERO NACIONAL</vt:lpstr>
      <vt:lpstr>2013 - 2015</vt:lpstr>
      <vt:lpstr>VENTAJAS DE UN MODELO CON CUOTAS REPARTIDAS POR BUQUE O FLOTA</vt:lpstr>
      <vt:lpstr>DEBILIDADES  DEL MODELO ACTUAL</vt:lpstr>
      <vt:lpstr>HACIA UN NUEVO MODELO</vt:lpstr>
      <vt:lpstr> PERSPECTIVAS  DE FUTURO I</vt:lpstr>
      <vt:lpstr>   </vt:lpstr>
      <vt:lpstr> PERSPECTIVAS DE FUTURO III</vt:lpstr>
      <vt:lpstr>Presentación de PowerPoint</vt:lpstr>
      <vt:lpstr>Muchas gracias 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2014-12-05T11:09:34Z</dcterms:created>
  <dcterms:modified xsi:type="dcterms:W3CDTF">2018-11-23T15:51:52Z</dcterms:modified>
</cp:coreProperties>
</file>